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19" r:id="rId3"/>
    <p:sldId id="320" r:id="rId4"/>
    <p:sldId id="321" r:id="rId5"/>
    <p:sldId id="311" r:id="rId6"/>
    <p:sldId id="307" r:id="rId7"/>
    <p:sldId id="308" r:id="rId8"/>
    <p:sldId id="258" r:id="rId9"/>
    <p:sldId id="318" r:id="rId10"/>
    <p:sldId id="322" r:id="rId11"/>
    <p:sldId id="309" r:id="rId12"/>
    <p:sldId id="284" r:id="rId13"/>
    <p:sldId id="312" r:id="rId14"/>
    <p:sldId id="259" r:id="rId15"/>
    <p:sldId id="323" r:id="rId16"/>
    <p:sldId id="324" r:id="rId17"/>
    <p:sldId id="313" r:id="rId18"/>
    <p:sldId id="325" r:id="rId19"/>
    <p:sldId id="328" r:id="rId20"/>
    <p:sldId id="315" r:id="rId21"/>
    <p:sldId id="316" r:id="rId22"/>
    <p:sldId id="317" r:id="rId23"/>
    <p:sldId id="327" r:id="rId24"/>
    <p:sldId id="326" r:id="rId25"/>
    <p:sldId id="329" r:id="rId26"/>
    <p:sldId id="330" r:id="rId27"/>
    <p:sldId id="331" r:id="rId28"/>
    <p:sldId id="333" r:id="rId29"/>
    <p:sldId id="339" r:id="rId30"/>
    <p:sldId id="340" r:id="rId31"/>
    <p:sldId id="341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8889" autoAdjust="0"/>
  </p:normalViewPr>
  <p:slideViewPr>
    <p:cSldViewPr>
      <p:cViewPr varScale="1">
        <p:scale>
          <a:sx n="44" d="100"/>
          <a:sy n="44" d="100"/>
        </p:scale>
        <p:origin x="72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EEF96DE-6E21-4573-A82D-AD01FBA8E9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79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9CE517D-0EDE-42C5-88CD-B97D98F157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890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DE4BCB-F649-496C-9656-C2AF49ED1F17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283E7E-8D46-49AD-8485-B77CF61ED680}" type="slidenum">
              <a:rPr lang="en-US" altLang="en-US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en-US" dirty="0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820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E57EC7-C41E-40CD-A563-B0D4D7BA7DCB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dirty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CE517D-0EDE-42C5-88CD-B97D98F1572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044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80F58D-A65A-4567-BAE2-07203CD69ADC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dirty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BDDDD6-18AA-4C22-B373-D73761934AA1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CE517D-0EDE-42C5-88CD-B97D98F1572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75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CE517D-0EDE-42C5-88CD-B97D98F1572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912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283E7E-8D46-49AD-8485-B77CF61ED680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dirty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DDE421-8BB1-4289-B0EF-A310E537AED3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dirty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0BDE8-634A-4576-92F6-F1B789B9FA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515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86DB4-B661-46A8-BED9-F1FE67ECB6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55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8266C-FCE7-43BA-AB87-DC27E1F031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31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8DD2B-1448-4CD7-85BD-BA2C4F9ED9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7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321EE-54CA-45ED-AA74-D914C9AFEC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8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081F5-A134-4FD4-820A-234FED59D1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5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69BF7-1D21-4939-909E-2B6C8C7C6D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8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3018-3FB9-4D42-A397-9587F5184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3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71FC1-24C5-478C-883A-B7EF1AA3E1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75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27B84-C6D0-4C39-942C-E34F3D032B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56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AD854-218A-4ABB-9C51-5433AE2306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47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446E3-48E6-45D5-944F-4A44711B30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BC5BA72-4300-4114-AA04-8EB6A84A5B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en.wikipedia.org/wiki/File:Economic-surpluses.svg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t_lQHKiUcog" TargetMode="External"/><Relationship Id="rId3" Type="http://schemas.openxmlformats.org/officeDocument/2006/relationships/hyperlink" Target="https://www.khanacademy.org/economics-finance-domain/microeconomics/supply-demand-equilibrium" TargetMode="External"/><Relationship Id="rId7" Type="http://schemas.openxmlformats.org/officeDocument/2006/relationships/hyperlink" Target="https://www.youtube.com/watch?v=gREbbNJ5dO0" TargetMode="External"/><Relationship Id="rId2" Type="http://schemas.openxmlformats.org/officeDocument/2006/relationships/hyperlink" Target="https://www.khanacademy.org/economics-finance-domain/macroeconomics/gdp-topic/circular-econ-gdp-tutorial/v/circular-flow-of-income-and-expenditure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khanacademy.org/economics-finance-domain/microeconomics/consumer-producer-surplus/externalities-topic/a/public-goods-cnx" TargetMode="External"/><Relationship Id="rId5" Type="http://schemas.openxmlformats.org/officeDocument/2006/relationships/hyperlink" Target="https://www.khanacademy.org/economics-finance-domain/microeconomics/consumer-producer-surplus/consumer-producer-surplus-tut" TargetMode="External"/><Relationship Id="rId10" Type="http://schemas.openxmlformats.org/officeDocument/2006/relationships/hyperlink" Target="https://www.youtube.com/watch?v=cFt0k6n_HKc" TargetMode="External"/><Relationship Id="rId4" Type="http://schemas.openxmlformats.org/officeDocument/2006/relationships/hyperlink" Target="https://www.khanacademy.org/economics-finance-domain/microeconomics/consumer-producer-surplus/deadweight-loss-tutorial/a/demand-supply-and-efficiency-cnx" TargetMode="External"/><Relationship Id="rId9" Type="http://schemas.openxmlformats.org/officeDocument/2006/relationships/hyperlink" Target="https://www.coursera.org/learn/strategic-business-management-microeconomics/lecture/nOtw3/public-choice-median-voter-model-and-paradox-of-votin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383" y="604368"/>
            <a:ext cx="8137399" cy="2682659"/>
          </a:xfrm>
        </p:spPr>
        <p:txBody>
          <a:bodyPr/>
          <a:lstStyle/>
          <a:p>
            <a:pPr eaLnBrk="1" hangingPunct="1"/>
            <a:r>
              <a:rPr lang="en-US" altLang="en-US" sz="3200" b="1" dirty="0"/>
              <a:t>ECON 411</a:t>
            </a:r>
            <a:br>
              <a:rPr lang="en-US" altLang="en-US" sz="3200" b="1" dirty="0"/>
            </a:br>
            <a:r>
              <a:rPr lang="en-US" altLang="en-US" sz="3200" b="1" dirty="0"/>
              <a:t>Public Sector Economics</a:t>
            </a:r>
            <a:br>
              <a:rPr lang="en-US" altLang="en-US" sz="3200" b="1" dirty="0"/>
            </a:br>
            <a:r>
              <a:rPr lang="en-US" altLang="en-US" sz="3200" b="1" dirty="0"/>
              <a:t>PowerPoint Material</a:t>
            </a:r>
            <a:br>
              <a:rPr lang="en-US" altLang="en-US" sz="3200" b="1" dirty="0"/>
            </a:br>
            <a:r>
              <a:rPr lang="en-US" altLang="en-US" sz="3200" b="1" dirty="0"/>
              <a:t>2020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752600" y="4684713"/>
            <a:ext cx="571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676400" y="4572000"/>
            <a:ext cx="6096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en-US" sz="1800" b="1" dirty="0"/>
              <a:t>J. Fred Giertz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en-US" sz="1800" b="1" dirty="0"/>
              <a:t>Institute of Government and Public Affairs and Department of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en-US" sz="1800" b="1" dirty="0"/>
              <a:t>University of Illinois at Urbana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D81E69-8FCE-0E45-9748-F527348134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545" y="526297"/>
            <a:ext cx="6957164" cy="622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519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Evaluation of Market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Efficiency</a:t>
            </a:r>
          </a:p>
          <a:p>
            <a:r>
              <a:rPr lang="en-US" altLang="en-US" dirty="0"/>
              <a:t>Equity (fairness)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Review of Economic Efficiency</a:t>
            </a:r>
            <a:br>
              <a:rPr lang="en-US" altLang="en-US" sz="2400" dirty="0"/>
            </a:br>
            <a:r>
              <a:rPr lang="en-US" altLang="en-US" sz="2400" dirty="0"/>
              <a:t>and Market Equilibrium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FF0000"/>
                </a:solidFill>
              </a:rPr>
              <a:t>REVIEW</a:t>
            </a:r>
          </a:p>
        </p:txBody>
      </p:sp>
      <p:pic>
        <p:nvPicPr>
          <p:cNvPr id="7171" name="Picture 2" descr="http://upload.wikimedia.org/wikipedia/commons/thumb/d/d7/Economic-surpluses.svg/350px-Economic-surpluses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533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5334000" y="2590800"/>
            <a:ext cx="1289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Marginal Cost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4005263" y="3244850"/>
            <a:ext cx="1133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Marginal </a:t>
            </a:r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5715000" y="5715000"/>
            <a:ext cx="14779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Marginal Benefit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646" y="2168093"/>
            <a:ext cx="8229600" cy="487362"/>
          </a:xfrm>
        </p:spPr>
        <p:txBody>
          <a:bodyPr/>
          <a:lstStyle/>
          <a:p>
            <a:r>
              <a:rPr lang="en-US" sz="2400" dirty="0"/>
              <a:t>Examples of Inefficiency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066800"/>
            <a:ext cx="4572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48567" y="6019800"/>
            <a:ext cx="4055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http://www.economicshelp.org/microessays/markets/monopoly-diagram/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555" y="1464984"/>
            <a:ext cx="424056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38800" y="114300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Price Ceiling</a:t>
            </a:r>
          </a:p>
        </p:txBody>
      </p:sp>
    </p:spTree>
    <p:extLst>
      <p:ext uri="{BB962C8B-B14F-4D97-AF65-F5344CB8AC3E}">
        <p14:creationId xmlns:p14="http://schemas.microsoft.com/office/powerpoint/2010/main" val="589884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Public Goods in More Detail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811" y="1535546"/>
            <a:ext cx="8229600" cy="4864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Definition—contrast with private goods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Non-exclusion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Non-rivalry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Public goods vs. public production vs. public provision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Why does the market fail?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Free riding problems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Non-exclusion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Insignificance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0"/>
            <a:ext cx="8001000" cy="1371600"/>
          </a:xfrm>
        </p:spPr>
        <p:txBody>
          <a:bodyPr/>
          <a:lstStyle/>
          <a:p>
            <a:r>
              <a:rPr lang="en-US" sz="2400" dirty="0"/>
              <a:t>Numerical example: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Road </a:t>
            </a:r>
            <a:r>
              <a:rPr lang="en-US" sz="2400" dirty="0"/>
              <a:t>shared by several </a:t>
            </a:r>
            <a:r>
              <a:rPr lang="en-US" sz="2400" dirty="0" smtClean="0"/>
              <a:t>people</a:t>
            </a:r>
            <a:br>
              <a:rPr lang="en-US" sz="2400" dirty="0" smtClean="0"/>
            </a:br>
            <a:r>
              <a:rPr lang="en-US" sz="2400" dirty="0"/>
              <a:t>P</a:t>
            </a:r>
            <a:r>
              <a:rPr lang="en-US" sz="2400" dirty="0" smtClean="0"/>
              <a:t>rivate </a:t>
            </a:r>
            <a:r>
              <a:rPr lang="en-US" sz="2400" dirty="0"/>
              <a:t>vs. public </a:t>
            </a:r>
            <a:r>
              <a:rPr lang="en-US" sz="2400" dirty="0" smtClean="0"/>
              <a:t>arrangements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439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Person    </a:t>
            </a:r>
            <a:r>
              <a:rPr lang="en-US" sz="2000" dirty="0"/>
              <a:t>Benefit     Share</a:t>
            </a:r>
          </a:p>
          <a:p>
            <a:pPr marL="0" indent="0">
              <a:buNone/>
            </a:pPr>
            <a:r>
              <a:rPr lang="en-US" sz="2000" dirty="0"/>
              <a:t>A          </a:t>
            </a:r>
            <a:r>
              <a:rPr lang="en-US" sz="2000" dirty="0" smtClean="0"/>
              <a:t>	    20</a:t>
            </a:r>
            <a:r>
              <a:rPr lang="en-US" sz="2000" dirty="0"/>
              <a:t>		</a:t>
            </a:r>
          </a:p>
          <a:p>
            <a:pPr marL="0" indent="0">
              <a:buNone/>
            </a:pPr>
            <a:r>
              <a:rPr lang="en-US" sz="2000" dirty="0"/>
              <a:t>B          </a:t>
            </a:r>
            <a:r>
              <a:rPr lang="en-US" sz="2000" dirty="0" smtClean="0"/>
              <a:t>	    10   </a:t>
            </a:r>
            <a:r>
              <a:rPr lang="en-US" sz="2000" dirty="0"/>
              <a:t>		</a:t>
            </a:r>
          </a:p>
          <a:p>
            <a:pPr marL="0" indent="0">
              <a:buNone/>
            </a:pPr>
            <a:r>
              <a:rPr lang="en-US" sz="2000" dirty="0"/>
              <a:t>C           </a:t>
            </a:r>
            <a:r>
              <a:rPr lang="en-US" sz="2000" dirty="0" smtClean="0"/>
              <a:t>     5</a:t>
            </a:r>
            <a:r>
              <a:rPr lang="en-US" sz="2000" dirty="0"/>
              <a:t>		</a:t>
            </a:r>
            <a:r>
              <a:rPr lang="en-US" sz="2000" dirty="0" smtClean="0"/>
              <a:t> 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Sum      </a:t>
            </a:r>
            <a:r>
              <a:rPr lang="en-US" sz="2000" dirty="0" smtClean="0"/>
              <a:t>    35</a:t>
            </a:r>
            <a:r>
              <a:rPr lang="en-US" sz="2000" dirty="0"/>
              <a:t>									</a:t>
            </a:r>
          </a:p>
          <a:p>
            <a:pPr marL="0" indent="0">
              <a:buNone/>
            </a:pPr>
            <a:r>
              <a:rPr lang="en-US" sz="1600" dirty="0"/>
              <a:t> </a:t>
            </a:r>
            <a:r>
              <a:rPr lang="en-US" sz="2000" dirty="0"/>
              <a:t>Person    Benefit     Share</a:t>
            </a:r>
          </a:p>
          <a:p>
            <a:pPr marL="0" indent="0">
              <a:buNone/>
            </a:pPr>
            <a:r>
              <a:rPr lang="en-US" sz="2000" dirty="0"/>
              <a:t>A          	</a:t>
            </a:r>
            <a:r>
              <a:rPr lang="en-US" sz="2000" dirty="0" smtClean="0"/>
              <a:t>      12</a:t>
            </a:r>
            <a:r>
              <a:rPr lang="en-US" sz="2000" dirty="0"/>
              <a:t>		</a:t>
            </a:r>
          </a:p>
          <a:p>
            <a:pPr marL="0" indent="0">
              <a:buNone/>
            </a:pPr>
            <a:r>
              <a:rPr lang="en-US" sz="2000" dirty="0"/>
              <a:t>B          	 </a:t>
            </a:r>
            <a:r>
              <a:rPr lang="en-US" sz="2000" dirty="0" smtClean="0"/>
              <a:t>     12   </a:t>
            </a:r>
            <a:r>
              <a:rPr lang="en-US" sz="2000" dirty="0"/>
              <a:t>		</a:t>
            </a:r>
          </a:p>
          <a:p>
            <a:pPr marL="0" indent="0">
              <a:buNone/>
            </a:pPr>
            <a:r>
              <a:rPr lang="en-US" sz="2000" dirty="0"/>
              <a:t>C           </a:t>
            </a:r>
            <a:r>
              <a:rPr lang="en-US" sz="2000" dirty="0" smtClean="0"/>
              <a:t>      11</a:t>
            </a:r>
            <a:r>
              <a:rPr lang="en-US" sz="2000" dirty="0"/>
              <a:t>		  </a:t>
            </a:r>
          </a:p>
          <a:p>
            <a:pPr marL="0" indent="0">
              <a:buNone/>
            </a:pPr>
            <a:r>
              <a:rPr lang="en-US" sz="2000" dirty="0"/>
              <a:t>Sum         </a:t>
            </a:r>
            <a:r>
              <a:rPr lang="en-US" sz="2000" dirty="0" smtClean="0"/>
              <a:t>   35</a:t>
            </a:r>
            <a:r>
              <a:rPr lang="en-US" sz="2000" dirty="0"/>
              <a:t>									</a:t>
            </a:r>
          </a:p>
          <a:p>
            <a:pPr marL="0" indent="0">
              <a:buNone/>
            </a:pPr>
            <a:r>
              <a:rPr lang="en-US" sz="2000" dirty="0"/>
              <a:t>Possible costs  15, 30,36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08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Efficiency and Equilibrium</a:t>
            </a:r>
            <a:br>
              <a:rPr lang="en-US" sz="3200" dirty="0" smtClean="0"/>
            </a:br>
            <a:r>
              <a:rPr lang="en-US" sz="3200" dirty="0" smtClean="0"/>
              <a:t> with a Private Good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315" y="2133600"/>
            <a:ext cx="9144000" cy="31373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5400" y="54102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Q1+Q2+Q3=</a:t>
            </a:r>
            <a:r>
              <a:rPr lang="en-US" dirty="0" err="1" smtClean="0"/>
              <a:t>Qtotal</a:t>
            </a:r>
            <a:r>
              <a:rPr lang="en-US" dirty="0" smtClean="0"/>
              <a:t> and MB1=MB2=MB3=</a:t>
            </a:r>
            <a:r>
              <a:rPr lang="en-US" dirty="0" err="1" smtClean="0"/>
              <a:t>MBtotal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989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08554"/>
            <a:ext cx="6202363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3634" y="577334"/>
            <a:ext cx="300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Efficiency with public goods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5000" y="5911334"/>
            <a:ext cx="582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Q1=Q2=Q3=</a:t>
            </a:r>
            <a:r>
              <a:rPr lang="en-US" dirty="0" err="1" smtClean="0"/>
              <a:t>Qtotal</a:t>
            </a:r>
            <a:r>
              <a:rPr lang="en-US" dirty="0" smtClean="0"/>
              <a:t> and MB1+MB2+MB3=</a:t>
            </a:r>
            <a:r>
              <a:rPr lang="en-US" dirty="0" err="1" smtClean="0"/>
              <a:t>MBtotal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812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US" sz="3600" dirty="0" smtClean="0"/>
              <a:t>Unusual Public Goods and</a:t>
            </a:r>
            <a:br>
              <a:rPr lang="en-US" sz="3600" dirty="0" smtClean="0"/>
            </a:br>
            <a:r>
              <a:rPr lang="en-US" sz="3600" dirty="0" smtClean="0"/>
              <a:t>Free-riding Situations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Compulsory union membership</a:t>
            </a:r>
          </a:p>
          <a:p>
            <a:r>
              <a:rPr lang="en-US" dirty="0" smtClean="0"/>
              <a:t>Donations to charities focusing on diseases</a:t>
            </a:r>
          </a:p>
          <a:p>
            <a:r>
              <a:rPr lang="en-US" dirty="0" smtClean="0"/>
              <a:t>Membership in professional organizations</a:t>
            </a:r>
          </a:p>
          <a:p>
            <a:r>
              <a:rPr lang="en-US" dirty="0" smtClean="0"/>
              <a:t>Problems in mutual defense arrangements</a:t>
            </a:r>
          </a:p>
          <a:p>
            <a:r>
              <a:rPr lang="en-US" dirty="0" smtClean="0"/>
              <a:t>Problems faced by cartels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Overcoming problems:  by-product  (joint provision of public and  </a:t>
            </a:r>
            <a:r>
              <a:rPr lang="en-US" smtClean="0">
                <a:solidFill>
                  <a:schemeClr val="accent2"/>
                </a:solidFill>
              </a:rPr>
              <a:t>provide goods)</a:t>
            </a:r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175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Exam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two midterm exams will be given (subject to change) in the evening on the following dates: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Thursday</a:t>
            </a:r>
            <a:r>
              <a:rPr lang="en-US" dirty="0"/>
              <a:t>, March 5 and Tuesday, April 21.  The midterm exams will begin at 7:00 PM by 9:00 PM </a:t>
            </a:r>
            <a:r>
              <a:rPr lang="en-US" dirty="0" smtClean="0"/>
              <a:t>in room </a:t>
            </a:r>
            <a:r>
              <a:rPr lang="en-US" dirty="0"/>
              <a:t>115 DKH. </a:t>
            </a:r>
          </a:p>
        </p:txBody>
      </p:sp>
    </p:spTree>
    <p:extLst>
      <p:ext uri="{BB962C8B-B14F-4D97-AF65-F5344CB8AC3E}">
        <p14:creationId xmlns:p14="http://schemas.microsoft.com/office/powerpoint/2010/main" val="2639098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897" y="-84562"/>
            <a:ext cx="5159114" cy="6625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79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Externalities in More Detail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Externalities defined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Negative such as pollution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Positive such as education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Why do they create problems for the market?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Social costs vs. private costs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Corrective actions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Are they needed?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What form should they take?</a:t>
            </a:r>
          </a:p>
        </p:txBody>
      </p:sp>
    </p:spTree>
    <p:extLst>
      <p:ext uri="{BB962C8B-B14F-4D97-AF65-F5344CB8AC3E}">
        <p14:creationId xmlns:p14="http://schemas.microsoft.com/office/powerpoint/2010/main" val="1014057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Externalities in More Detail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899" y="2454359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Externalities defined</a:t>
            </a:r>
          </a:p>
          <a:p>
            <a:pPr lvl="1" eaLnBrk="1" hangingPunct="1"/>
            <a:r>
              <a:rPr lang="en-US" altLang="en-US" sz="2400" dirty="0"/>
              <a:t>Negative such as pollution</a:t>
            </a:r>
          </a:p>
          <a:p>
            <a:pPr lvl="1" eaLnBrk="1" hangingPunct="1"/>
            <a:r>
              <a:rPr lang="en-US" altLang="en-US" sz="2400" dirty="0"/>
              <a:t>Positive such as education</a:t>
            </a:r>
          </a:p>
          <a:p>
            <a:pPr eaLnBrk="1" hangingPunct="1"/>
            <a:r>
              <a:rPr lang="en-US" altLang="en-US" sz="2800" dirty="0"/>
              <a:t>Why do they create problems for the market?</a:t>
            </a:r>
          </a:p>
          <a:p>
            <a:pPr eaLnBrk="1" hangingPunct="1"/>
            <a:r>
              <a:rPr lang="en-US" altLang="en-US" sz="2800" dirty="0"/>
              <a:t>Social costs vs. private costs</a:t>
            </a:r>
          </a:p>
          <a:p>
            <a:pPr lvl="1" eaLnBrk="1" hangingPunct="1"/>
            <a:r>
              <a:rPr lang="en-US" altLang="en-US" sz="2400" dirty="0"/>
              <a:t>Private costs + external costs= social costs</a:t>
            </a:r>
          </a:p>
          <a:p>
            <a:pPr lvl="1" eaLnBrk="1" hangingPunct="1"/>
            <a:r>
              <a:rPr lang="en-US" altLang="en-US" sz="2400" dirty="0"/>
              <a:t>Private benefits + external benefits= social benefits</a:t>
            </a:r>
          </a:p>
          <a:p>
            <a:pPr eaLnBrk="1" hangingPunct="1"/>
            <a:r>
              <a:rPr lang="en-US" altLang="en-US" sz="2800" dirty="0"/>
              <a:t>Example of inefficiencies</a:t>
            </a:r>
          </a:p>
        </p:txBody>
      </p:sp>
    </p:spTree>
    <p:extLst>
      <p:ext uri="{BB962C8B-B14F-4D97-AF65-F5344CB8AC3E}">
        <p14:creationId xmlns:p14="http://schemas.microsoft.com/office/powerpoint/2010/main" val="1667240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Externalities (continued)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Corrective actions</a:t>
            </a:r>
          </a:p>
          <a:p>
            <a:pPr lvl="1" eaLnBrk="1" hangingPunct="1"/>
            <a:r>
              <a:rPr lang="en-US" altLang="en-US" sz="2400" dirty="0"/>
              <a:t>Are they needed?  (Pigou vs. Coase)</a:t>
            </a:r>
          </a:p>
          <a:p>
            <a:pPr lvl="1" eaLnBrk="1" hangingPunct="1"/>
            <a:r>
              <a:rPr lang="en-US" altLang="en-US" sz="2400" dirty="0"/>
              <a:t>What form should they take?</a:t>
            </a:r>
          </a:p>
          <a:p>
            <a:pPr lvl="2" eaLnBrk="1" hangingPunct="1"/>
            <a:r>
              <a:rPr lang="en-US" altLang="en-US" sz="2000" dirty="0"/>
              <a:t>Regulations</a:t>
            </a:r>
          </a:p>
          <a:p>
            <a:pPr lvl="2" eaLnBrk="1" hangingPunct="1"/>
            <a:r>
              <a:rPr lang="en-US" altLang="en-US" sz="2000" dirty="0"/>
              <a:t>Taxes and subsidies</a:t>
            </a:r>
          </a:p>
          <a:p>
            <a:pPr eaLnBrk="1" hangingPunct="1"/>
            <a:r>
              <a:rPr lang="en-US" altLang="en-US" sz="2800" dirty="0"/>
              <a:t>A market for externalities</a:t>
            </a:r>
          </a:p>
          <a:p>
            <a:pPr eaLnBrk="1" hangingPunct="1"/>
            <a:endParaRPr lang="en-US" altLang="en-US" sz="2800" dirty="0"/>
          </a:p>
        </p:txBody>
      </p:sp>
      <p:pic>
        <p:nvPicPr>
          <p:cNvPr id="5" name="Picture 1" descr="Image result for pigouvian externality efficiency 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3715874" cy="444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212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200" dirty="0" err="1" smtClean="0"/>
              <a:t>Coase</a:t>
            </a:r>
            <a:r>
              <a:rPr lang="en-US" sz="3200" dirty="0" smtClean="0"/>
              <a:t>  Example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823" y="1066800"/>
            <a:ext cx="3667125" cy="2019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086100"/>
            <a:ext cx="3467100" cy="35242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4600" y="3429000"/>
            <a:ext cx="17322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Cap and trade,</a:t>
            </a:r>
          </a:p>
          <a:p>
            <a:r>
              <a:rPr lang="en-US" dirty="0" smtClean="0"/>
              <a:t>auctions, and</a:t>
            </a:r>
          </a:p>
          <a:p>
            <a:r>
              <a:rPr lang="en-US" dirty="0" err="1" smtClean="0"/>
              <a:t>Pigovian</a:t>
            </a:r>
            <a:r>
              <a:rPr lang="en-US" dirty="0" smtClean="0"/>
              <a:t> Taxes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250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85800"/>
            <a:ext cx="807720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699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Public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dirty="0" smtClean="0"/>
              <a:t>Constitutional Choice—deciding on the rules of the game</a:t>
            </a:r>
          </a:p>
          <a:p>
            <a:pPr lvl="1"/>
            <a:r>
              <a:rPr lang="en-US" dirty="0" smtClean="0"/>
              <a:t>Why majority rule?</a:t>
            </a:r>
          </a:p>
          <a:p>
            <a:pPr lvl="1"/>
            <a:r>
              <a:rPr lang="en-US" dirty="0" err="1" smtClean="0"/>
              <a:t>Decisionmaking</a:t>
            </a:r>
            <a:r>
              <a:rPr lang="en-US" dirty="0" smtClean="0"/>
              <a:t> costs vs. costs to losers</a:t>
            </a:r>
          </a:p>
          <a:p>
            <a:r>
              <a:rPr lang="en-US" dirty="0" smtClean="0"/>
              <a:t>Decisions on ordinary issues</a:t>
            </a:r>
          </a:p>
          <a:p>
            <a:pPr lvl="1"/>
            <a:r>
              <a:rPr lang="en-US" dirty="0" smtClean="0"/>
              <a:t>Problems with majority rule</a:t>
            </a:r>
          </a:p>
          <a:p>
            <a:pPr lvl="2"/>
            <a:r>
              <a:rPr lang="en-US" dirty="0" smtClean="0"/>
              <a:t>Cyclical majority</a:t>
            </a:r>
          </a:p>
          <a:p>
            <a:pPr lvl="2"/>
            <a:r>
              <a:rPr lang="en-US" dirty="0" smtClean="0"/>
              <a:t>Strategic behavior</a:t>
            </a:r>
          </a:p>
          <a:p>
            <a:pPr lvl="1"/>
            <a:r>
              <a:rPr lang="en-US" dirty="0" smtClean="0"/>
              <a:t>Resolution of problems?</a:t>
            </a:r>
          </a:p>
          <a:p>
            <a:pPr lvl="2"/>
            <a:r>
              <a:rPr lang="en-US" dirty="0" smtClean="0"/>
              <a:t>Median voter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4406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51" y="779435"/>
            <a:ext cx="4393500" cy="37163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4953000"/>
            <a:ext cx="5400675" cy="1524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2100" y="1219200"/>
            <a:ext cx="4521899" cy="3276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303503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Constitutional Choice</a:t>
            </a:r>
          </a:p>
          <a:p>
            <a:r>
              <a:rPr lang="en-US" dirty="0" smtClean="0"/>
              <a:t> and Majority Rule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48400" y="779435"/>
            <a:ext cx="2544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Median Voter Outcome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457200" y="4495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Cyclical Majority Outcome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87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35814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G Times"/>
                <a:ea typeface="Times New Roman" panose="02020603050405020304" pitchFamily="18" charset="0"/>
              </a:rPr>
              <a:t>Strategic Voting-Pliny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G Times"/>
                <a:ea typeface="Times New Roman" panose="02020603050405020304" pitchFamily="18" charset="0"/>
              </a:rPr>
              <a:t>	1st	2cd	3rd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G Times"/>
                <a:ea typeface="Times New Roman" panose="02020603050405020304" pitchFamily="18" charset="0"/>
              </a:rPr>
              <a:t>A	a	b	d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G Times"/>
                <a:ea typeface="Times New Roman" panose="02020603050405020304" pitchFamily="18" charset="0"/>
              </a:rPr>
              <a:t>B	b	a	d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G Times"/>
                <a:ea typeface="Times New Roman" panose="02020603050405020304" pitchFamily="18" charset="0"/>
              </a:rPr>
              <a:t>D	d	b	a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5486400"/>
            <a:ext cx="1120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 acquit</a:t>
            </a:r>
          </a:p>
          <a:p>
            <a:r>
              <a:rPr lang="en-US" dirty="0" smtClean="0"/>
              <a:t>b  banish</a:t>
            </a:r>
          </a:p>
          <a:p>
            <a:r>
              <a:rPr lang="en-US" dirty="0" smtClean="0"/>
              <a:t>d  </a:t>
            </a:r>
            <a:r>
              <a:rPr lang="en-US" dirty="0"/>
              <a:t>d</a:t>
            </a:r>
            <a:r>
              <a:rPr lang="en-US" dirty="0" smtClean="0"/>
              <a:t>eath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9144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Non-single peaked preferences?</a:t>
            </a:r>
          </a:p>
          <a:p>
            <a:endParaRPr lang="en-US" dirty="0"/>
          </a:p>
          <a:p>
            <a:r>
              <a:rPr lang="en-US" dirty="0" smtClean="0"/>
              <a:t>Public and private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687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Externalities in More Detail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Externalities defined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Negative such as pollution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Positive such as education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Why do they create problems for the market?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Social costs vs. private costs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Corrective actions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Are they needed?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What form should they take?</a:t>
            </a:r>
          </a:p>
        </p:txBody>
      </p:sp>
    </p:spTree>
    <p:extLst>
      <p:ext uri="{BB962C8B-B14F-4D97-AF65-F5344CB8AC3E}">
        <p14:creationId xmlns:p14="http://schemas.microsoft.com/office/powerpoint/2010/main" val="4297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3200" dirty="0" smtClean="0"/>
              <a:t>Benefit Cost Analysis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2895600"/>
          </a:xfrm>
        </p:spPr>
        <p:txBody>
          <a:bodyPr/>
          <a:lstStyle/>
          <a:p>
            <a:r>
              <a:rPr lang="en-US" dirty="0" smtClean="0"/>
              <a:t>Specify </a:t>
            </a:r>
            <a:r>
              <a:rPr lang="en-US" dirty="0"/>
              <a:t>objectives--benefits and costs</a:t>
            </a:r>
          </a:p>
          <a:p>
            <a:r>
              <a:rPr lang="en-US" dirty="0" smtClean="0"/>
              <a:t>Measure </a:t>
            </a:r>
            <a:r>
              <a:rPr lang="en-US" dirty="0"/>
              <a:t>output and costs in physical </a:t>
            </a:r>
            <a:r>
              <a:rPr lang="en-US" dirty="0" smtClean="0"/>
              <a:t>terms</a:t>
            </a:r>
          </a:p>
          <a:p>
            <a:r>
              <a:rPr lang="en-US" dirty="0" smtClean="0"/>
              <a:t>Place </a:t>
            </a:r>
            <a:r>
              <a:rPr lang="en-US" dirty="0"/>
              <a:t>a </a:t>
            </a:r>
            <a:r>
              <a:rPr lang="en-US" dirty="0" smtClean="0"/>
              <a:t>dollar value </a:t>
            </a:r>
            <a:r>
              <a:rPr lang="en-US" dirty="0"/>
              <a:t>on b &amp; c.</a:t>
            </a:r>
          </a:p>
          <a:p>
            <a:r>
              <a:rPr lang="en-US" dirty="0" smtClean="0"/>
              <a:t>Compare </a:t>
            </a:r>
            <a:r>
              <a:rPr lang="en-US" dirty="0"/>
              <a:t>with alternatives (discounting)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633" y="4419600"/>
            <a:ext cx="4994772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0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831" y="1270352"/>
            <a:ext cx="5297198" cy="551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89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sz="3200" dirty="0" smtClean="0"/>
              <a:t>Benefit Cost Example 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47713"/>
            <a:ext cx="8108816" cy="20716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1" y="3200400"/>
            <a:ext cx="6096000" cy="327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53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62000"/>
          </a:xfrm>
        </p:spPr>
        <p:txBody>
          <a:bodyPr/>
          <a:lstStyle/>
          <a:p>
            <a:r>
              <a:rPr lang="en-US" sz="3200" dirty="0" smtClean="0"/>
              <a:t>Importance of Discounting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940324"/>
            <a:ext cx="5943600" cy="554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71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sz="2400" dirty="0"/>
              <a:t>Public Sector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/>
          <a:lstStyle/>
          <a:p>
            <a:r>
              <a:rPr lang="en-US" sz="1600" dirty="0"/>
              <a:t>What is the class about?</a:t>
            </a:r>
          </a:p>
          <a:p>
            <a:pPr lvl="1"/>
            <a:r>
              <a:rPr lang="en-US" sz="1600" dirty="0"/>
              <a:t>Public finance, public sector economics, public economics, and public choice </a:t>
            </a:r>
          </a:p>
          <a:p>
            <a:pPr lvl="1"/>
            <a:endParaRPr lang="en-US" sz="1600" dirty="0"/>
          </a:p>
          <a:p>
            <a:r>
              <a:rPr lang="en-US" sz="1600" dirty="0"/>
              <a:t>Definition of Economics:  unlimited wants and scarcity--necessity of choice</a:t>
            </a:r>
          </a:p>
          <a:p>
            <a:pPr lvl="1"/>
            <a:r>
              <a:rPr lang="en-US" sz="1600" dirty="0"/>
              <a:t>Inclusiveness of definition--environment, crime, etc.</a:t>
            </a:r>
          </a:p>
          <a:p>
            <a:pPr lvl="1"/>
            <a:endParaRPr lang="en-US" sz="1600" dirty="0"/>
          </a:p>
          <a:p>
            <a:r>
              <a:rPr lang="en-US" sz="1600" dirty="0"/>
              <a:t>Micro vs. macro</a:t>
            </a:r>
          </a:p>
          <a:p>
            <a:pPr lvl="1"/>
            <a:r>
              <a:rPr lang="en-US" sz="1600" dirty="0"/>
              <a:t>This course largely micro, impact of government on allocative decisions (excluding regulation)--some macro involving fiscal policy choices and debt, economic growth </a:t>
            </a:r>
          </a:p>
          <a:p>
            <a:pPr lvl="1"/>
            <a:endParaRPr lang="en-US" sz="1600" dirty="0"/>
          </a:p>
          <a:p>
            <a:r>
              <a:rPr lang="en-US" sz="1600" dirty="0"/>
              <a:t>Approach:	</a:t>
            </a:r>
          </a:p>
          <a:p>
            <a:pPr lvl="1"/>
            <a:r>
              <a:rPr lang="en-US" sz="1600" dirty="0"/>
              <a:t>The role of government in a basically private enterprise economy. </a:t>
            </a:r>
          </a:p>
          <a:p>
            <a:pPr lvl="1"/>
            <a:r>
              <a:rPr lang="en-US" sz="1600" dirty="0"/>
              <a:t>Role and evaluation of market vs. role and evaluation of government--Market failure and government failure </a:t>
            </a:r>
          </a:p>
          <a:p>
            <a:pPr lvl="1"/>
            <a:r>
              <a:rPr lang="en-US" sz="1600" dirty="0"/>
              <a:t>View of government:  non-organic</a:t>
            </a:r>
          </a:p>
          <a:p>
            <a:pPr lvl="1"/>
            <a:r>
              <a:rPr lang="en-US" sz="1600" dirty="0"/>
              <a:t>Public choice approach--maximizing behavior extended to public sector activities</a:t>
            </a:r>
          </a:p>
          <a:p>
            <a:pPr lvl="1"/>
            <a:r>
              <a:rPr lang="en-US" sz="1600" dirty="0"/>
              <a:t>Which approach explains better?  Private maximizing vs. benevolent</a:t>
            </a:r>
          </a:p>
          <a:p>
            <a:pPr lvl="1"/>
            <a:r>
              <a:rPr lang="en-US" sz="1600" dirty="0"/>
              <a:t>Can you assume that government intervention necessarily improves outcomes</a:t>
            </a:r>
          </a:p>
          <a:p>
            <a:pPr lvl="1"/>
            <a:r>
              <a:rPr lang="en-US" sz="1600" dirty="0"/>
              <a:t>Example of voting--school finance issue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5211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779777"/>
            <a:ext cx="85344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/>
          </a:p>
          <a:p>
            <a:r>
              <a:rPr lang="en-US" sz="1400" dirty="0"/>
              <a:t>Circular Flow of Market Economy (Khan Academy):</a:t>
            </a:r>
          </a:p>
          <a:p>
            <a:r>
              <a:rPr lang="en-US" sz="1000" u="sng" dirty="0">
                <a:hlinkClick r:id="rId2"/>
              </a:rPr>
              <a:t>https://www.khanacademy.org/economics-finance-domain/macroeconomics/gdp-topic/circular-econ-gdp-tutorial/v/circular-flow-of-income-and-expenditures</a:t>
            </a:r>
            <a:endParaRPr lang="en-US" sz="1000" dirty="0"/>
          </a:p>
          <a:p>
            <a:endParaRPr lang="en-US" sz="1400" dirty="0"/>
          </a:p>
          <a:p>
            <a:r>
              <a:rPr lang="en-US" sz="1400" dirty="0"/>
              <a:t>Supply and Demand (Khan Academy):</a:t>
            </a:r>
            <a:r>
              <a:rPr lang="en-US" dirty="0"/>
              <a:t>  </a:t>
            </a:r>
          </a:p>
          <a:p>
            <a:r>
              <a:rPr lang="en-US" sz="1000" u="sng" dirty="0">
                <a:hlinkClick r:id="rId3"/>
              </a:rPr>
              <a:t>https://www.khanacademy.org/economics-finance-domain/microeconomics/supply-demand-equilibrium</a:t>
            </a:r>
            <a:endParaRPr lang="en-US" sz="1000" dirty="0"/>
          </a:p>
          <a:p>
            <a:endParaRPr lang="en-US" sz="1400" dirty="0"/>
          </a:p>
          <a:p>
            <a:r>
              <a:rPr lang="en-US" sz="1400" dirty="0"/>
              <a:t>Economic Efficiency (Khan Academy):</a:t>
            </a:r>
          </a:p>
          <a:p>
            <a:r>
              <a:rPr lang="en-US" sz="1000" dirty="0">
                <a:hlinkClick r:id="rId4"/>
              </a:rPr>
              <a:t>https://www.khanacademy.org/economics-finance-domain/microeconomics/consumer-producer-surplus/deadweight-loss-tutorial/a/demand-supply-and-efficiency-cnx</a:t>
            </a:r>
            <a:endParaRPr lang="en-US" sz="1000" dirty="0"/>
          </a:p>
          <a:p>
            <a:endParaRPr lang="en-US" sz="1400" dirty="0"/>
          </a:p>
          <a:p>
            <a:r>
              <a:rPr lang="en-US" sz="1400" dirty="0"/>
              <a:t>Consumer and Producer Surplus (Khan Academy)</a:t>
            </a:r>
          </a:p>
          <a:p>
            <a:r>
              <a:rPr lang="en-US" sz="1000" u="sng" dirty="0">
                <a:hlinkClick r:id="rId5"/>
              </a:rPr>
              <a:t>https://www.khanacademy.org/economics-finance-domain/microeconomics/consumer-producer-surplus/consumer-producer-surplus-tut</a:t>
            </a:r>
            <a:endParaRPr lang="en-US" sz="1000" u="sng" dirty="0"/>
          </a:p>
          <a:p>
            <a:endParaRPr lang="en-US" sz="1400" dirty="0"/>
          </a:p>
          <a:p>
            <a:r>
              <a:rPr lang="en-US" sz="1400" dirty="0"/>
              <a:t>Public Goods and Externalities</a:t>
            </a:r>
          </a:p>
          <a:p>
            <a:r>
              <a:rPr lang="en-US" sz="1000" dirty="0">
                <a:hlinkClick r:id="rId6"/>
              </a:rPr>
              <a:t>https://www.khanacademy.org/economics-finance-domain/microeconomics/consumer-producer-surplus/externalities-topic/a/public-goods-cnx</a:t>
            </a:r>
            <a:endParaRPr lang="en-US" sz="1000" dirty="0"/>
          </a:p>
          <a:p>
            <a:endParaRPr lang="en-US" sz="1000" dirty="0"/>
          </a:p>
          <a:p>
            <a:pPr lvl="0"/>
            <a:r>
              <a:rPr lang="en-US" sz="1400" dirty="0">
                <a:solidFill>
                  <a:srgbClr val="000000"/>
                </a:solidFill>
              </a:rPr>
              <a:t>Public Choice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hlinkClick r:id="rId7"/>
              </a:rPr>
              <a:t>Cyclical Majority I</a:t>
            </a:r>
            <a:r>
              <a:rPr lang="en-US" sz="1400" dirty="0">
                <a:solidFill>
                  <a:srgbClr val="000000"/>
                </a:solidFill>
              </a:rPr>
              <a:t>  and </a:t>
            </a:r>
            <a:r>
              <a:rPr lang="en-US" sz="1400" dirty="0">
                <a:solidFill>
                  <a:srgbClr val="000000"/>
                </a:solidFill>
                <a:hlinkClick r:id="rId8"/>
              </a:rPr>
              <a:t>Cyclical Majority II</a:t>
            </a:r>
            <a:r>
              <a:rPr lang="en-US" sz="1400" dirty="0">
                <a:solidFill>
                  <a:srgbClr val="000000"/>
                </a:solidFill>
              </a:rPr>
              <a:t>, </a:t>
            </a:r>
            <a:r>
              <a:rPr lang="en-US" sz="1400" dirty="0">
                <a:solidFill>
                  <a:srgbClr val="000000"/>
                </a:solidFill>
                <a:hlinkClick r:id="rId9"/>
              </a:rPr>
              <a:t>Median Voter Theorem</a:t>
            </a:r>
            <a:r>
              <a:rPr lang="en-US" sz="1400" dirty="0">
                <a:solidFill>
                  <a:srgbClr val="000000"/>
                </a:solidFill>
              </a:rPr>
              <a:t>, </a:t>
            </a:r>
            <a:r>
              <a:rPr lang="en-US" sz="1400" dirty="0">
                <a:solidFill>
                  <a:srgbClr val="000000"/>
                </a:solidFill>
                <a:hlinkClick r:id="rId10"/>
              </a:rPr>
              <a:t>Median Voter Example</a:t>
            </a:r>
            <a:endParaRPr lang="en-US" sz="1400" dirty="0">
              <a:solidFill>
                <a:srgbClr val="000000"/>
              </a:solidFill>
            </a:endParaRPr>
          </a:p>
          <a:p>
            <a:endParaRPr lang="en-US" sz="1400" dirty="0">
              <a:solidFill>
                <a:srgbClr val="000000"/>
              </a:solidFill>
            </a:endParaRPr>
          </a:p>
          <a:p>
            <a:pPr lvl="0"/>
            <a:endParaRPr lang="en-US" sz="1400" dirty="0">
              <a:solidFill>
                <a:srgbClr val="000000"/>
              </a:solidFill>
            </a:endParaRPr>
          </a:p>
          <a:p>
            <a:endParaRPr lang="en-US" sz="1000" dirty="0"/>
          </a:p>
          <a:p>
            <a:endParaRPr lang="en-US" sz="1400" u="sng" dirty="0"/>
          </a:p>
          <a:p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318112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Short On-Line Lectures</a:t>
            </a:r>
          </a:p>
        </p:txBody>
      </p:sp>
    </p:spTree>
    <p:extLst>
      <p:ext uri="{BB962C8B-B14F-4D97-AF65-F5344CB8AC3E}">
        <p14:creationId xmlns:p14="http://schemas.microsoft.com/office/powerpoint/2010/main" val="1695760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Role of the Market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Decentralized system can lead to desirable results</a:t>
            </a:r>
          </a:p>
          <a:p>
            <a:pPr eaLnBrk="1" hangingPunct="1"/>
            <a:r>
              <a:rPr lang="en-US" altLang="en-US" sz="2800" dirty="0"/>
              <a:t>Economic efficiency</a:t>
            </a:r>
          </a:p>
          <a:p>
            <a:pPr lvl="1" eaLnBrk="1" hangingPunct="1"/>
            <a:r>
              <a:rPr lang="en-US" altLang="en-US" sz="2400" dirty="0"/>
              <a:t>Maximizing net benefits</a:t>
            </a:r>
          </a:p>
          <a:p>
            <a:pPr lvl="1" eaLnBrk="1" hangingPunct="1"/>
            <a:r>
              <a:rPr lang="en-US" altLang="en-US" sz="2400" dirty="0"/>
              <a:t>Consumer and producer surpluses</a:t>
            </a:r>
          </a:p>
          <a:p>
            <a:pPr eaLnBrk="1" hangingPunct="1"/>
            <a:r>
              <a:rPr lang="en-US" altLang="en-US" sz="2800" dirty="0"/>
              <a:t>Economic equilibrium</a:t>
            </a:r>
          </a:p>
          <a:p>
            <a:pPr eaLnBrk="1" hangingPunct="1"/>
            <a:r>
              <a:rPr lang="en-US" altLang="en-US" sz="2800" dirty="0"/>
              <a:t>Coincidence of equilibrium and efficiency</a:t>
            </a:r>
          </a:p>
          <a:p>
            <a:pPr eaLnBrk="1" hangingPunct="1"/>
            <a:r>
              <a:rPr lang="en-US" altLang="en-US" sz="2800" dirty="0"/>
              <a:t>Examples of inefficiency</a:t>
            </a:r>
          </a:p>
          <a:p>
            <a:pPr eaLnBrk="1" hangingPunct="1"/>
            <a:r>
              <a:rPr lang="en-US" altLang="en-US" sz="2800" dirty="0"/>
              <a:t>Equity</a:t>
            </a:r>
          </a:p>
          <a:p>
            <a:pPr eaLnBrk="1" hangingPunct="1"/>
            <a:endParaRPr lang="en-US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ngrimayne.com/econ/TheFirm/Figure9.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06291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46" y="0"/>
            <a:ext cx="8739908" cy="715817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Possible Problems with Market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1800" dirty="0"/>
              <a:t>(What is the role government in a private enterprise economy?)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15817"/>
            <a:ext cx="8484754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Preconditions for functioning market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Property rights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Enforcement of contracts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Philosophical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Do consumers know what is best for them?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Can consumers make “</a:t>
            </a:r>
            <a:r>
              <a:rPr lang="en-US" altLang="en-US" sz="2400" dirty="0" smtClean="0"/>
              <a:t>rational</a:t>
            </a:r>
            <a:r>
              <a:rPr lang="en-US" altLang="en-US" sz="2400" dirty="0"/>
              <a:t>” choices?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Technical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Public goods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Externalities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Incomplete Markets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Imperfect information–Asymmetric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Distribution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Monopoly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Macro issues—stability and growth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Size of Government-Growth of Spending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Technical reasons</a:t>
            </a:r>
          </a:p>
          <a:p>
            <a:pPr lvl="1"/>
            <a:r>
              <a:rPr lang="en-US" dirty="0"/>
              <a:t>Prices—deflate</a:t>
            </a:r>
          </a:p>
          <a:p>
            <a:pPr lvl="1"/>
            <a:r>
              <a:rPr lang="en-US" dirty="0"/>
              <a:t>Population-per capita</a:t>
            </a:r>
          </a:p>
          <a:p>
            <a:pPr lvl="1"/>
            <a:r>
              <a:rPr lang="en-US" dirty="0"/>
              <a:t>Income-% of GDP</a:t>
            </a:r>
          </a:p>
          <a:p>
            <a:r>
              <a:rPr lang="en-US" dirty="0"/>
              <a:t>Other</a:t>
            </a:r>
          </a:p>
          <a:p>
            <a:pPr lvl="1"/>
            <a:r>
              <a:rPr lang="en-US" dirty="0"/>
              <a:t>Wars-defense</a:t>
            </a:r>
          </a:p>
          <a:p>
            <a:pPr lvl="1"/>
            <a:r>
              <a:rPr lang="en-US" dirty="0"/>
              <a:t>Increase in transfers</a:t>
            </a:r>
          </a:p>
          <a:p>
            <a:pPr marL="457200" lvl="1" indent="0">
              <a:buNone/>
            </a:pPr>
            <a:r>
              <a:rPr lang="en-US" sz="1600" dirty="0"/>
              <a:t>(Transfer vs. exhaustive spending)</a:t>
            </a:r>
          </a:p>
          <a:p>
            <a:pPr lvl="1"/>
            <a:r>
              <a:rPr lang="en-US" dirty="0" err="1"/>
              <a:t>Baumol</a:t>
            </a:r>
            <a:r>
              <a:rPr lang="en-US" dirty="0"/>
              <a:t> effect</a:t>
            </a:r>
          </a:p>
          <a:p>
            <a:pPr marL="914400" lvl="2" indent="0">
              <a:buNone/>
            </a:pPr>
            <a:r>
              <a:rPr lang="en-US" dirty="0"/>
              <a:t>	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953000" cy="3962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2" descr="http://www.usgovernmentspending.com/include/usgs_chart2p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676400"/>
            <a:ext cx="4778375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4023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5530</TotalTime>
  <Words>943</Words>
  <Application>Microsoft Office PowerPoint</Application>
  <PresentationFormat>On-screen Show (4:3)</PresentationFormat>
  <Paragraphs>205</Paragraphs>
  <Slides>31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CG Times</vt:lpstr>
      <vt:lpstr>Times New Roman</vt:lpstr>
      <vt:lpstr>Default Design</vt:lpstr>
      <vt:lpstr>ECON 411 Public Sector Economics PowerPoint Material 2020</vt:lpstr>
      <vt:lpstr>PowerPoint Presentation</vt:lpstr>
      <vt:lpstr>PowerPoint Presentation</vt:lpstr>
      <vt:lpstr>Public Sector Economics</vt:lpstr>
      <vt:lpstr>PowerPoint Presentation</vt:lpstr>
      <vt:lpstr>Role of the Market</vt:lpstr>
      <vt:lpstr>PowerPoint Presentation</vt:lpstr>
      <vt:lpstr>Possible Problems with Market (What is the role government in a private enterprise economy?)</vt:lpstr>
      <vt:lpstr>Size of Government-Growth of Spending </vt:lpstr>
      <vt:lpstr>PowerPoint Presentation</vt:lpstr>
      <vt:lpstr>Evaluation of Market</vt:lpstr>
      <vt:lpstr>Review of Economic Efficiency and Market Equilibrium REVIEW</vt:lpstr>
      <vt:lpstr>Examples of Inefficiency</vt:lpstr>
      <vt:lpstr>Public Goods in More Detail</vt:lpstr>
      <vt:lpstr>Numerical example:  Road shared by several people Private vs. public arrangements</vt:lpstr>
      <vt:lpstr>Efficiency and Equilibrium  with a Private Good</vt:lpstr>
      <vt:lpstr>PowerPoint Presentation</vt:lpstr>
      <vt:lpstr>Unusual Public Goods and Free-riding Situations</vt:lpstr>
      <vt:lpstr>Midterm Exam Information</vt:lpstr>
      <vt:lpstr>Externalities in More Detail</vt:lpstr>
      <vt:lpstr>Externalities in More Detail</vt:lpstr>
      <vt:lpstr>Externalities (continued)</vt:lpstr>
      <vt:lpstr>Coase  Example</vt:lpstr>
      <vt:lpstr>PowerPoint Presentation</vt:lpstr>
      <vt:lpstr>Public Choice</vt:lpstr>
      <vt:lpstr>PowerPoint Presentation</vt:lpstr>
      <vt:lpstr>PowerPoint Presentation</vt:lpstr>
      <vt:lpstr>Externalities in More Detail</vt:lpstr>
      <vt:lpstr>Benefit Cost Analysis</vt:lpstr>
      <vt:lpstr>Benefit Cost Example </vt:lpstr>
      <vt:lpstr>Importance of Discounting</vt:lpstr>
    </vt:vector>
  </TitlesOfParts>
  <Company>UIUC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jgiertz</dc:creator>
  <cp:lastModifiedBy>Giertz, J Fred</cp:lastModifiedBy>
  <cp:revision>150</cp:revision>
  <dcterms:created xsi:type="dcterms:W3CDTF">2005-08-19T18:16:30Z</dcterms:created>
  <dcterms:modified xsi:type="dcterms:W3CDTF">2020-02-27T18:26:30Z</dcterms:modified>
</cp:coreProperties>
</file>