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6"/>
  </p:notesMasterIdLst>
  <p:handoutMasterIdLst>
    <p:handoutMasterId r:id="rId167"/>
  </p:handoutMasterIdLst>
  <p:sldIdLst>
    <p:sldId id="256" r:id="rId2"/>
    <p:sldId id="324" r:id="rId3"/>
    <p:sldId id="397" r:id="rId4"/>
    <p:sldId id="307" r:id="rId5"/>
    <p:sldId id="308" r:id="rId6"/>
    <p:sldId id="258" r:id="rId7"/>
    <p:sldId id="318" r:id="rId8"/>
    <p:sldId id="309" r:id="rId9"/>
    <p:sldId id="284" r:id="rId10"/>
    <p:sldId id="312" r:id="rId11"/>
    <p:sldId id="259" r:id="rId12"/>
    <p:sldId id="313" r:id="rId13"/>
    <p:sldId id="315" r:id="rId14"/>
    <p:sldId id="316" r:id="rId15"/>
    <p:sldId id="317" r:id="rId16"/>
    <p:sldId id="436" r:id="rId17"/>
    <p:sldId id="437" r:id="rId18"/>
    <p:sldId id="438" r:id="rId19"/>
    <p:sldId id="319" r:id="rId20"/>
    <p:sldId id="320" r:id="rId21"/>
    <p:sldId id="321"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322" r:id="rId54"/>
    <p:sldId id="323" r:id="rId55"/>
    <p:sldId id="325" r:id="rId56"/>
    <p:sldId id="326" r:id="rId57"/>
    <p:sldId id="327" r:id="rId58"/>
    <p:sldId id="328" r:id="rId59"/>
    <p:sldId id="329" r:id="rId60"/>
    <p:sldId id="330" r:id="rId61"/>
    <p:sldId id="331" r:id="rId62"/>
    <p:sldId id="332" r:id="rId63"/>
    <p:sldId id="333" r:id="rId64"/>
    <p:sldId id="334" r:id="rId65"/>
    <p:sldId id="335" r:id="rId66"/>
    <p:sldId id="398"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9" r:id="rId129"/>
    <p:sldId id="400" r:id="rId130"/>
    <p:sldId id="401" r:id="rId131"/>
    <p:sldId id="402" r:id="rId132"/>
    <p:sldId id="403" r:id="rId133"/>
    <p:sldId id="404" r:id="rId134"/>
    <p:sldId id="405" r:id="rId135"/>
    <p:sldId id="406" r:id="rId136"/>
    <p:sldId id="407" r:id="rId137"/>
    <p:sldId id="408" r:id="rId138"/>
    <p:sldId id="409" r:id="rId139"/>
    <p:sldId id="410" r:id="rId140"/>
    <p:sldId id="411" r:id="rId141"/>
    <p:sldId id="412" r:id="rId142"/>
    <p:sldId id="413" r:id="rId143"/>
    <p:sldId id="414" r:id="rId144"/>
    <p:sldId id="415" r:id="rId145"/>
    <p:sldId id="416" r:id="rId146"/>
    <p:sldId id="417" r:id="rId147"/>
    <p:sldId id="418" r:id="rId148"/>
    <p:sldId id="419" r:id="rId149"/>
    <p:sldId id="420" r:id="rId150"/>
    <p:sldId id="421" r:id="rId151"/>
    <p:sldId id="422" r:id="rId152"/>
    <p:sldId id="423" r:id="rId153"/>
    <p:sldId id="424" r:id="rId154"/>
    <p:sldId id="425" r:id="rId155"/>
    <p:sldId id="426" r:id="rId156"/>
    <p:sldId id="427" r:id="rId157"/>
    <p:sldId id="428" r:id="rId158"/>
    <p:sldId id="429" r:id="rId159"/>
    <p:sldId id="430" r:id="rId160"/>
    <p:sldId id="431" r:id="rId161"/>
    <p:sldId id="432" r:id="rId162"/>
    <p:sldId id="433" r:id="rId163"/>
    <p:sldId id="434" r:id="rId164"/>
    <p:sldId id="435" r:id="rId1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8889" autoAdjust="0"/>
  </p:normalViewPr>
  <p:slideViewPr>
    <p:cSldViewPr>
      <p:cViewPr varScale="1">
        <p:scale>
          <a:sx n="104" d="100"/>
          <a:sy n="104" d="100"/>
        </p:scale>
        <p:origin x="1824" y="82"/>
      </p:cViewPr>
      <p:guideLst>
        <p:guide orient="horz" pos="2160"/>
        <p:guide pos="2880"/>
      </p:guideLst>
    </p:cSldViewPr>
  </p:slideViewPr>
  <p:outlineViewPr>
    <p:cViewPr>
      <p:scale>
        <a:sx n="33" d="100"/>
        <a:sy n="33" d="100"/>
      </p:scale>
      <p:origin x="0" y="95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CBCA7-2000-4029-9A44-429FE0763C3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93A6A9A-C1D9-4A70-974D-11F112DC843E}">
      <dgm:prSet phldrT="[Text]"/>
      <dgm:spPr/>
      <dgm:t>
        <a:bodyPr/>
        <a:lstStyle/>
        <a:p>
          <a:r>
            <a:rPr lang="en-US" dirty="0" smtClean="0"/>
            <a:t>Basis for Taxation</a:t>
          </a:r>
          <a:endParaRPr lang="en-US" dirty="0"/>
        </a:p>
      </dgm:t>
    </dgm:pt>
    <dgm:pt modelId="{6D35909A-FA02-4806-8B7A-01885AFCF049}" type="parTrans" cxnId="{CA9F5826-F8F2-443F-9675-C89186C23A5F}">
      <dgm:prSet/>
      <dgm:spPr/>
      <dgm:t>
        <a:bodyPr/>
        <a:lstStyle/>
        <a:p>
          <a:endParaRPr lang="en-US"/>
        </a:p>
      </dgm:t>
    </dgm:pt>
    <dgm:pt modelId="{4A769905-6054-4120-AA7C-060304F59956}" type="sibTrans" cxnId="{CA9F5826-F8F2-443F-9675-C89186C23A5F}">
      <dgm:prSet/>
      <dgm:spPr/>
      <dgm:t>
        <a:bodyPr/>
        <a:lstStyle/>
        <a:p>
          <a:endParaRPr lang="en-US"/>
        </a:p>
      </dgm:t>
    </dgm:pt>
    <dgm:pt modelId="{6DD95196-014A-4299-AAFE-E8ABC88D920D}">
      <dgm:prSet phldrT="[Text]"/>
      <dgm:spPr/>
      <dgm:t>
        <a:bodyPr/>
        <a:lstStyle/>
        <a:p>
          <a:r>
            <a:rPr lang="en-US" dirty="0" smtClean="0"/>
            <a:t>Ability-to-pay (economic capacity)</a:t>
          </a:r>
          <a:endParaRPr lang="en-US" dirty="0"/>
        </a:p>
      </dgm:t>
    </dgm:pt>
    <dgm:pt modelId="{5325A9B6-5B4B-49D7-9219-97636AFCB03E}" type="parTrans" cxnId="{F079BDD5-3333-4D4D-9162-DD29677A8E79}">
      <dgm:prSet/>
      <dgm:spPr/>
      <dgm:t>
        <a:bodyPr/>
        <a:lstStyle/>
        <a:p>
          <a:endParaRPr lang="en-US"/>
        </a:p>
      </dgm:t>
    </dgm:pt>
    <dgm:pt modelId="{4AD915B4-B672-4151-B843-38548C6809FE}" type="sibTrans" cxnId="{F079BDD5-3333-4D4D-9162-DD29677A8E79}">
      <dgm:prSet/>
      <dgm:spPr/>
      <dgm:t>
        <a:bodyPr/>
        <a:lstStyle/>
        <a:p>
          <a:endParaRPr lang="en-US"/>
        </a:p>
      </dgm:t>
    </dgm:pt>
    <dgm:pt modelId="{DB8360BC-6AAA-4DED-8AE7-B96CC41E9C6E}">
      <dgm:prSet phldrT="[Text]"/>
      <dgm:spPr/>
      <dgm:t>
        <a:bodyPr/>
        <a:lstStyle/>
        <a:p>
          <a:r>
            <a:rPr lang="en-US" dirty="0" smtClean="0"/>
            <a:t>Income</a:t>
          </a:r>
          <a:endParaRPr lang="en-US" dirty="0"/>
        </a:p>
      </dgm:t>
    </dgm:pt>
    <dgm:pt modelId="{471114C5-8B26-48B9-8135-FCF71EFB1561}" type="parTrans" cxnId="{E5F02EDA-3DA9-4323-A690-EAE344A62CC2}">
      <dgm:prSet/>
      <dgm:spPr/>
      <dgm:t>
        <a:bodyPr/>
        <a:lstStyle/>
        <a:p>
          <a:endParaRPr lang="en-US"/>
        </a:p>
      </dgm:t>
    </dgm:pt>
    <dgm:pt modelId="{431EF558-A407-463A-A8FF-84C52ECD8F76}" type="sibTrans" cxnId="{E5F02EDA-3DA9-4323-A690-EAE344A62CC2}">
      <dgm:prSet/>
      <dgm:spPr/>
      <dgm:t>
        <a:bodyPr/>
        <a:lstStyle/>
        <a:p>
          <a:endParaRPr lang="en-US"/>
        </a:p>
      </dgm:t>
    </dgm:pt>
    <dgm:pt modelId="{FF2656E9-3783-43E5-8BE0-8012AAF28A76}">
      <dgm:prSet phldrT="[Text]"/>
      <dgm:spPr/>
      <dgm:t>
        <a:bodyPr/>
        <a:lstStyle/>
        <a:p>
          <a:r>
            <a:rPr lang="en-US" dirty="0" smtClean="0"/>
            <a:t>Consumption</a:t>
          </a:r>
          <a:endParaRPr lang="en-US" dirty="0"/>
        </a:p>
      </dgm:t>
    </dgm:pt>
    <dgm:pt modelId="{0A278558-D0B7-43DF-8B5E-5974604BACA4}" type="parTrans" cxnId="{F68122B1-BF25-4918-8FC6-35965E1416D6}">
      <dgm:prSet/>
      <dgm:spPr/>
      <dgm:t>
        <a:bodyPr/>
        <a:lstStyle/>
        <a:p>
          <a:endParaRPr lang="en-US"/>
        </a:p>
      </dgm:t>
    </dgm:pt>
    <dgm:pt modelId="{3A4E8E20-F00F-40E4-BBCE-EA25F050E6EE}" type="sibTrans" cxnId="{F68122B1-BF25-4918-8FC6-35965E1416D6}">
      <dgm:prSet/>
      <dgm:spPr/>
      <dgm:t>
        <a:bodyPr/>
        <a:lstStyle/>
        <a:p>
          <a:endParaRPr lang="en-US"/>
        </a:p>
      </dgm:t>
    </dgm:pt>
    <dgm:pt modelId="{7EC966A2-B557-4087-8D38-D06A49097A9E}">
      <dgm:prSet phldrT="[Text]"/>
      <dgm:spPr/>
      <dgm:t>
        <a:bodyPr/>
        <a:lstStyle/>
        <a:p>
          <a:r>
            <a:rPr lang="en-US" dirty="0" smtClean="0"/>
            <a:t>Benefits-received</a:t>
          </a:r>
          <a:endParaRPr lang="en-US" dirty="0"/>
        </a:p>
      </dgm:t>
    </dgm:pt>
    <dgm:pt modelId="{DFBB3413-A01F-4838-9CAD-E871600E254A}" type="parTrans" cxnId="{ABDC10D0-ADDA-4DE8-92DC-5D92B78ABA1B}">
      <dgm:prSet/>
      <dgm:spPr/>
      <dgm:t>
        <a:bodyPr/>
        <a:lstStyle/>
        <a:p>
          <a:endParaRPr lang="en-US"/>
        </a:p>
      </dgm:t>
    </dgm:pt>
    <dgm:pt modelId="{F53ABE9A-676B-465C-88CF-59474A50D629}" type="sibTrans" cxnId="{ABDC10D0-ADDA-4DE8-92DC-5D92B78ABA1B}">
      <dgm:prSet/>
      <dgm:spPr/>
      <dgm:t>
        <a:bodyPr/>
        <a:lstStyle/>
        <a:p>
          <a:endParaRPr lang="en-US"/>
        </a:p>
      </dgm:t>
    </dgm:pt>
    <dgm:pt modelId="{6290CA93-08C6-4E23-85DC-F8B6FD4D375C}">
      <dgm:prSet phldrT="[Text]"/>
      <dgm:spPr/>
      <dgm:t>
        <a:bodyPr/>
        <a:lstStyle/>
        <a:p>
          <a:r>
            <a:rPr lang="en-US" dirty="0" smtClean="0"/>
            <a:t>Base related to usage, e. g., motor fuels </a:t>
          </a:r>
          <a:endParaRPr lang="en-US" dirty="0"/>
        </a:p>
      </dgm:t>
    </dgm:pt>
    <dgm:pt modelId="{6DFB0E7C-3A5A-471F-9F44-BA8B13E952B7}" type="parTrans" cxnId="{252461ED-C494-438F-87CD-C345888FCE86}">
      <dgm:prSet/>
      <dgm:spPr/>
      <dgm:t>
        <a:bodyPr/>
        <a:lstStyle/>
        <a:p>
          <a:endParaRPr lang="en-US"/>
        </a:p>
      </dgm:t>
    </dgm:pt>
    <dgm:pt modelId="{3658EA6D-093B-43D8-82B4-4D0460D8C8CC}" type="sibTrans" cxnId="{252461ED-C494-438F-87CD-C345888FCE86}">
      <dgm:prSet/>
      <dgm:spPr/>
      <dgm:t>
        <a:bodyPr/>
        <a:lstStyle/>
        <a:p>
          <a:endParaRPr lang="en-US"/>
        </a:p>
      </dgm:t>
    </dgm:pt>
    <dgm:pt modelId="{F4A1CDBE-E565-4437-904D-627282E8F4D4}">
      <dgm:prSet phldrT="[Text]"/>
      <dgm:spPr/>
      <dgm:t>
        <a:bodyPr/>
        <a:lstStyle/>
        <a:p>
          <a:r>
            <a:rPr lang="en-US" dirty="0" smtClean="0"/>
            <a:t>Wealth</a:t>
          </a:r>
          <a:endParaRPr lang="en-US" dirty="0"/>
        </a:p>
      </dgm:t>
    </dgm:pt>
    <dgm:pt modelId="{5F3A9AFD-9977-4177-AF88-23F282054EBD}" type="parTrans" cxnId="{BE13E1A2-417B-4EF7-AECC-AA4F6C52FFC6}">
      <dgm:prSet/>
      <dgm:spPr/>
      <dgm:t>
        <a:bodyPr/>
        <a:lstStyle/>
        <a:p>
          <a:endParaRPr lang="en-US"/>
        </a:p>
      </dgm:t>
    </dgm:pt>
    <dgm:pt modelId="{912A5104-1EF5-40F0-90CB-812FC026E225}" type="sibTrans" cxnId="{BE13E1A2-417B-4EF7-AECC-AA4F6C52FFC6}">
      <dgm:prSet/>
      <dgm:spPr/>
      <dgm:t>
        <a:bodyPr/>
        <a:lstStyle/>
        <a:p>
          <a:endParaRPr lang="en-US"/>
        </a:p>
      </dgm:t>
    </dgm:pt>
    <dgm:pt modelId="{B3131F6E-AF53-44C3-ADC3-E7DFE97B9D08}">
      <dgm:prSet phldrT="[Text]"/>
      <dgm:spPr/>
      <dgm:t>
        <a:bodyPr/>
        <a:lstStyle/>
        <a:p>
          <a:r>
            <a:rPr lang="en-US" dirty="0" smtClean="0"/>
            <a:t>Property tax</a:t>
          </a:r>
          <a:endParaRPr lang="en-US" dirty="0"/>
        </a:p>
      </dgm:t>
    </dgm:pt>
    <dgm:pt modelId="{CE918CE2-7406-4DAA-B536-A06118BCE157}" type="parTrans" cxnId="{AE4AFC3D-F21C-4916-807A-7AA3E6B5AA5F}">
      <dgm:prSet/>
      <dgm:spPr/>
      <dgm:t>
        <a:bodyPr/>
        <a:lstStyle/>
        <a:p>
          <a:endParaRPr lang="en-US"/>
        </a:p>
      </dgm:t>
    </dgm:pt>
    <dgm:pt modelId="{1443C515-1449-4D82-894F-C786CC544D05}" type="sibTrans" cxnId="{AE4AFC3D-F21C-4916-807A-7AA3E6B5AA5F}">
      <dgm:prSet/>
      <dgm:spPr/>
      <dgm:t>
        <a:bodyPr/>
        <a:lstStyle/>
        <a:p>
          <a:endParaRPr lang="en-US"/>
        </a:p>
      </dgm:t>
    </dgm:pt>
    <dgm:pt modelId="{D6CDA248-ABFB-4EDA-A181-68EC2B64BECC}">
      <dgm:prSet phldrT="[Text]"/>
      <dgm:spPr/>
      <dgm:t>
        <a:bodyPr/>
        <a:lstStyle/>
        <a:p>
          <a:r>
            <a:rPr lang="en-US" dirty="0" smtClean="0"/>
            <a:t>Death and gift taxes</a:t>
          </a:r>
          <a:endParaRPr lang="en-US" dirty="0"/>
        </a:p>
      </dgm:t>
    </dgm:pt>
    <dgm:pt modelId="{47ED176C-BDA2-4B97-B8A2-5F0E9467CA81}" type="parTrans" cxnId="{34CD2309-5378-4ABC-9451-09590A5876C1}">
      <dgm:prSet/>
      <dgm:spPr/>
      <dgm:t>
        <a:bodyPr/>
        <a:lstStyle/>
        <a:p>
          <a:endParaRPr lang="en-US"/>
        </a:p>
      </dgm:t>
    </dgm:pt>
    <dgm:pt modelId="{BD756AFA-1567-4408-83D6-40B0347ACAC6}" type="sibTrans" cxnId="{34CD2309-5378-4ABC-9451-09590A5876C1}">
      <dgm:prSet/>
      <dgm:spPr/>
      <dgm:t>
        <a:bodyPr/>
        <a:lstStyle/>
        <a:p>
          <a:endParaRPr lang="en-US"/>
        </a:p>
      </dgm:t>
    </dgm:pt>
    <dgm:pt modelId="{1EECDF3A-89B5-4DFD-981C-711B2105CD21}">
      <dgm:prSet phldrT="[Text]"/>
      <dgm:spPr/>
      <dgm:t>
        <a:bodyPr/>
        <a:lstStyle/>
        <a:p>
          <a:r>
            <a:rPr lang="en-US" dirty="0" smtClean="0"/>
            <a:t>Sales and VA taxes</a:t>
          </a:r>
          <a:endParaRPr lang="en-US" dirty="0"/>
        </a:p>
      </dgm:t>
    </dgm:pt>
    <dgm:pt modelId="{B75F86C8-0B37-4DCE-98F2-004593CF7F50}" type="parTrans" cxnId="{950BD6F1-8F93-4817-B2A8-343DEFA63AA3}">
      <dgm:prSet/>
      <dgm:spPr/>
      <dgm:t>
        <a:bodyPr/>
        <a:lstStyle/>
        <a:p>
          <a:endParaRPr lang="en-US"/>
        </a:p>
      </dgm:t>
    </dgm:pt>
    <dgm:pt modelId="{5D526C55-C290-46FF-90D1-4E83A1DA7335}" type="sibTrans" cxnId="{950BD6F1-8F93-4817-B2A8-343DEFA63AA3}">
      <dgm:prSet/>
      <dgm:spPr/>
      <dgm:t>
        <a:bodyPr/>
        <a:lstStyle/>
        <a:p>
          <a:endParaRPr lang="en-US"/>
        </a:p>
      </dgm:t>
    </dgm:pt>
    <dgm:pt modelId="{FC155344-C2AB-4C4D-8CC3-99760C3D8374}">
      <dgm:prSet phldrT="[Text]"/>
      <dgm:spPr/>
      <dgm:t>
        <a:bodyPr/>
        <a:lstStyle/>
        <a:p>
          <a:r>
            <a:rPr lang="en-US" dirty="0" smtClean="0"/>
            <a:t>Broad-based consumption taxes</a:t>
          </a:r>
          <a:endParaRPr lang="en-US" dirty="0"/>
        </a:p>
      </dgm:t>
    </dgm:pt>
    <dgm:pt modelId="{814A7CB6-52B4-466D-97D8-24BCC22E49B5}" type="parTrans" cxnId="{414460D4-50D9-4182-975D-0E91CC2596EA}">
      <dgm:prSet/>
      <dgm:spPr/>
      <dgm:t>
        <a:bodyPr/>
        <a:lstStyle/>
        <a:p>
          <a:endParaRPr lang="en-US"/>
        </a:p>
      </dgm:t>
    </dgm:pt>
    <dgm:pt modelId="{463CED90-7A0A-4A54-97CD-68B2A1FE805D}" type="sibTrans" cxnId="{414460D4-50D9-4182-975D-0E91CC2596EA}">
      <dgm:prSet/>
      <dgm:spPr/>
      <dgm:t>
        <a:bodyPr/>
        <a:lstStyle/>
        <a:p>
          <a:endParaRPr lang="en-US"/>
        </a:p>
      </dgm:t>
    </dgm:pt>
    <dgm:pt modelId="{E0D599A4-4EA9-44E8-96A0-B6D587561D1F}" type="pres">
      <dgm:prSet presAssocID="{0A1CBCA7-2000-4029-9A44-429FE0763C3E}" presName="hierChild1" presStyleCnt="0">
        <dgm:presLayoutVars>
          <dgm:chPref val="1"/>
          <dgm:dir/>
          <dgm:animOne val="branch"/>
          <dgm:animLvl val="lvl"/>
          <dgm:resizeHandles/>
        </dgm:presLayoutVars>
      </dgm:prSet>
      <dgm:spPr/>
      <dgm:t>
        <a:bodyPr/>
        <a:lstStyle/>
        <a:p>
          <a:endParaRPr lang="en-US"/>
        </a:p>
      </dgm:t>
    </dgm:pt>
    <dgm:pt modelId="{92754399-9322-4841-9B8E-C3663F2A6687}" type="pres">
      <dgm:prSet presAssocID="{E93A6A9A-C1D9-4A70-974D-11F112DC843E}" presName="hierRoot1" presStyleCnt="0"/>
      <dgm:spPr/>
    </dgm:pt>
    <dgm:pt modelId="{3DCF5085-14A5-4D4A-8C92-201C6885C2B7}" type="pres">
      <dgm:prSet presAssocID="{E93A6A9A-C1D9-4A70-974D-11F112DC843E}" presName="composite" presStyleCnt="0"/>
      <dgm:spPr/>
    </dgm:pt>
    <dgm:pt modelId="{B41BBD16-6EB7-4E54-8B86-99C1E85B2F2B}" type="pres">
      <dgm:prSet presAssocID="{E93A6A9A-C1D9-4A70-974D-11F112DC843E}" presName="background" presStyleLbl="node0" presStyleIdx="0" presStyleCnt="1"/>
      <dgm:spPr/>
    </dgm:pt>
    <dgm:pt modelId="{B1B0AA6E-FFEB-4B9E-88E2-15C965A5C2EC}" type="pres">
      <dgm:prSet presAssocID="{E93A6A9A-C1D9-4A70-974D-11F112DC843E}" presName="text" presStyleLbl="fgAcc0" presStyleIdx="0" presStyleCnt="1" custLinFactNeighborX="-9935" custLinFactNeighborY="-82640">
        <dgm:presLayoutVars>
          <dgm:chPref val="3"/>
        </dgm:presLayoutVars>
      </dgm:prSet>
      <dgm:spPr/>
      <dgm:t>
        <a:bodyPr/>
        <a:lstStyle/>
        <a:p>
          <a:endParaRPr lang="en-US"/>
        </a:p>
      </dgm:t>
    </dgm:pt>
    <dgm:pt modelId="{1FFB3BC9-731C-4FF9-86BA-1BE7AC6AFABE}" type="pres">
      <dgm:prSet presAssocID="{E93A6A9A-C1D9-4A70-974D-11F112DC843E}" presName="hierChild2" presStyleCnt="0"/>
      <dgm:spPr/>
    </dgm:pt>
    <dgm:pt modelId="{A2CAE5D0-C641-4A66-BDF5-4338282D25BB}" type="pres">
      <dgm:prSet presAssocID="{5325A9B6-5B4B-49D7-9219-97636AFCB03E}" presName="Name10" presStyleLbl="parChTrans1D2" presStyleIdx="0" presStyleCnt="2"/>
      <dgm:spPr/>
      <dgm:t>
        <a:bodyPr/>
        <a:lstStyle/>
        <a:p>
          <a:endParaRPr lang="en-US"/>
        </a:p>
      </dgm:t>
    </dgm:pt>
    <dgm:pt modelId="{FA277ABC-A4CB-48E4-B5F6-14F73F324860}" type="pres">
      <dgm:prSet presAssocID="{6DD95196-014A-4299-AAFE-E8ABC88D920D}" presName="hierRoot2" presStyleCnt="0"/>
      <dgm:spPr/>
    </dgm:pt>
    <dgm:pt modelId="{0C1D19E7-7B3D-46E4-B1CC-FB4316EE237D}" type="pres">
      <dgm:prSet presAssocID="{6DD95196-014A-4299-AAFE-E8ABC88D920D}" presName="composite2" presStyleCnt="0"/>
      <dgm:spPr/>
    </dgm:pt>
    <dgm:pt modelId="{5F4AD391-7E24-4E96-8ADC-8141CC8AEBC1}" type="pres">
      <dgm:prSet presAssocID="{6DD95196-014A-4299-AAFE-E8ABC88D920D}" presName="background2" presStyleLbl="node2" presStyleIdx="0" presStyleCnt="2"/>
      <dgm:spPr/>
    </dgm:pt>
    <dgm:pt modelId="{EC15C61E-F725-4DB0-98C2-3BF939401190}" type="pres">
      <dgm:prSet presAssocID="{6DD95196-014A-4299-AAFE-E8ABC88D920D}" presName="text2" presStyleLbl="fgAcc2" presStyleIdx="0" presStyleCnt="2">
        <dgm:presLayoutVars>
          <dgm:chPref val="3"/>
        </dgm:presLayoutVars>
      </dgm:prSet>
      <dgm:spPr/>
      <dgm:t>
        <a:bodyPr/>
        <a:lstStyle/>
        <a:p>
          <a:endParaRPr lang="en-US"/>
        </a:p>
      </dgm:t>
    </dgm:pt>
    <dgm:pt modelId="{746672C3-8718-4F5F-B173-3CF005CD67D5}" type="pres">
      <dgm:prSet presAssocID="{6DD95196-014A-4299-AAFE-E8ABC88D920D}" presName="hierChild3" presStyleCnt="0"/>
      <dgm:spPr/>
    </dgm:pt>
    <dgm:pt modelId="{7E12B528-AABB-44EB-86D2-85276A60FE3A}" type="pres">
      <dgm:prSet presAssocID="{471114C5-8B26-48B9-8135-FCF71EFB1561}" presName="Name17" presStyleLbl="parChTrans1D3" presStyleIdx="0" presStyleCnt="4"/>
      <dgm:spPr/>
      <dgm:t>
        <a:bodyPr/>
        <a:lstStyle/>
        <a:p>
          <a:endParaRPr lang="en-US"/>
        </a:p>
      </dgm:t>
    </dgm:pt>
    <dgm:pt modelId="{AC67218D-67B4-411B-8843-E9D628643EB4}" type="pres">
      <dgm:prSet presAssocID="{DB8360BC-6AAA-4DED-8AE7-B96CC41E9C6E}" presName="hierRoot3" presStyleCnt="0"/>
      <dgm:spPr/>
    </dgm:pt>
    <dgm:pt modelId="{578C7F52-0FAD-4FAA-B174-AAE88D486EEC}" type="pres">
      <dgm:prSet presAssocID="{DB8360BC-6AAA-4DED-8AE7-B96CC41E9C6E}" presName="composite3" presStyleCnt="0"/>
      <dgm:spPr/>
    </dgm:pt>
    <dgm:pt modelId="{1145603C-D854-488C-9B1C-87F322849A0F}" type="pres">
      <dgm:prSet presAssocID="{DB8360BC-6AAA-4DED-8AE7-B96CC41E9C6E}" presName="background3" presStyleLbl="node3" presStyleIdx="0" presStyleCnt="4"/>
      <dgm:spPr/>
    </dgm:pt>
    <dgm:pt modelId="{CABD547E-60A5-4147-A882-354407948437}" type="pres">
      <dgm:prSet presAssocID="{DB8360BC-6AAA-4DED-8AE7-B96CC41E9C6E}" presName="text3" presStyleLbl="fgAcc3" presStyleIdx="0" presStyleCnt="4" custLinFactNeighborX="1329" custLinFactNeighborY="-18261">
        <dgm:presLayoutVars>
          <dgm:chPref val="3"/>
        </dgm:presLayoutVars>
      </dgm:prSet>
      <dgm:spPr/>
      <dgm:t>
        <a:bodyPr/>
        <a:lstStyle/>
        <a:p>
          <a:endParaRPr lang="en-US"/>
        </a:p>
      </dgm:t>
    </dgm:pt>
    <dgm:pt modelId="{49CAA1AD-073A-4B24-90A5-F2F42E634A0A}" type="pres">
      <dgm:prSet presAssocID="{DB8360BC-6AAA-4DED-8AE7-B96CC41E9C6E}" presName="hierChild4" presStyleCnt="0"/>
      <dgm:spPr/>
    </dgm:pt>
    <dgm:pt modelId="{04963D73-9877-4CDB-B151-5160BC26FF16}" type="pres">
      <dgm:prSet presAssocID="{0A278558-D0B7-43DF-8B5E-5974604BACA4}" presName="Name17" presStyleLbl="parChTrans1D3" presStyleIdx="1" presStyleCnt="4"/>
      <dgm:spPr/>
      <dgm:t>
        <a:bodyPr/>
        <a:lstStyle/>
        <a:p>
          <a:endParaRPr lang="en-US"/>
        </a:p>
      </dgm:t>
    </dgm:pt>
    <dgm:pt modelId="{4AB5F439-15B3-4096-BD6C-0E6A608FEAD8}" type="pres">
      <dgm:prSet presAssocID="{FF2656E9-3783-43E5-8BE0-8012AAF28A76}" presName="hierRoot3" presStyleCnt="0"/>
      <dgm:spPr/>
    </dgm:pt>
    <dgm:pt modelId="{3F484911-34C2-43CA-BD64-E4DE581FB2C9}" type="pres">
      <dgm:prSet presAssocID="{FF2656E9-3783-43E5-8BE0-8012AAF28A76}" presName="composite3" presStyleCnt="0"/>
      <dgm:spPr/>
    </dgm:pt>
    <dgm:pt modelId="{5BCC9585-3BCF-4B05-883A-D27DE25E2689}" type="pres">
      <dgm:prSet presAssocID="{FF2656E9-3783-43E5-8BE0-8012AAF28A76}" presName="background3" presStyleLbl="node3" presStyleIdx="1" presStyleCnt="4"/>
      <dgm:spPr/>
    </dgm:pt>
    <dgm:pt modelId="{0EE3B8C4-1962-45EA-A1B3-FD612C77D946}" type="pres">
      <dgm:prSet presAssocID="{FF2656E9-3783-43E5-8BE0-8012AAF28A76}" presName="text3" presStyleLbl="fgAcc3" presStyleIdx="1" presStyleCnt="4" custLinFactNeighborX="-11862" custLinFactNeighborY="-18261">
        <dgm:presLayoutVars>
          <dgm:chPref val="3"/>
        </dgm:presLayoutVars>
      </dgm:prSet>
      <dgm:spPr/>
      <dgm:t>
        <a:bodyPr/>
        <a:lstStyle/>
        <a:p>
          <a:endParaRPr lang="en-US"/>
        </a:p>
      </dgm:t>
    </dgm:pt>
    <dgm:pt modelId="{F24675FD-500A-47F4-99F5-EBDF4A3E2958}" type="pres">
      <dgm:prSet presAssocID="{FF2656E9-3783-43E5-8BE0-8012AAF28A76}" presName="hierChild4" presStyleCnt="0"/>
      <dgm:spPr/>
    </dgm:pt>
    <dgm:pt modelId="{33CAD517-90E7-473C-9A88-C3FF61D83D11}" type="pres">
      <dgm:prSet presAssocID="{B75F86C8-0B37-4DCE-98F2-004593CF7F50}" presName="Name23" presStyleLbl="parChTrans1D4" presStyleIdx="0" presStyleCnt="4"/>
      <dgm:spPr/>
      <dgm:t>
        <a:bodyPr/>
        <a:lstStyle/>
        <a:p>
          <a:endParaRPr lang="en-US"/>
        </a:p>
      </dgm:t>
    </dgm:pt>
    <dgm:pt modelId="{9A8BDD69-E4E3-4A38-A701-A0015B72CAA2}" type="pres">
      <dgm:prSet presAssocID="{1EECDF3A-89B5-4DFD-981C-711B2105CD21}" presName="hierRoot4" presStyleCnt="0"/>
      <dgm:spPr/>
    </dgm:pt>
    <dgm:pt modelId="{7FE0DA96-2C86-434E-8C8C-0483B84AAB3C}" type="pres">
      <dgm:prSet presAssocID="{1EECDF3A-89B5-4DFD-981C-711B2105CD21}" presName="composite4" presStyleCnt="0"/>
      <dgm:spPr/>
    </dgm:pt>
    <dgm:pt modelId="{768FE74D-FD0C-47BE-AC34-DAB5ED30F062}" type="pres">
      <dgm:prSet presAssocID="{1EECDF3A-89B5-4DFD-981C-711B2105CD21}" presName="background4" presStyleLbl="node4" presStyleIdx="0" presStyleCnt="4"/>
      <dgm:spPr/>
    </dgm:pt>
    <dgm:pt modelId="{BB4775DE-8443-498D-97C3-82D7C05EFA05}" type="pres">
      <dgm:prSet presAssocID="{1EECDF3A-89B5-4DFD-981C-711B2105CD21}" presName="text4" presStyleLbl="fgAcc4" presStyleIdx="0" presStyleCnt="4">
        <dgm:presLayoutVars>
          <dgm:chPref val="3"/>
        </dgm:presLayoutVars>
      </dgm:prSet>
      <dgm:spPr/>
      <dgm:t>
        <a:bodyPr/>
        <a:lstStyle/>
        <a:p>
          <a:endParaRPr lang="en-US"/>
        </a:p>
      </dgm:t>
    </dgm:pt>
    <dgm:pt modelId="{96A6D9ED-3646-4638-B754-61A94B789D77}" type="pres">
      <dgm:prSet presAssocID="{1EECDF3A-89B5-4DFD-981C-711B2105CD21}" presName="hierChild5" presStyleCnt="0"/>
      <dgm:spPr/>
    </dgm:pt>
    <dgm:pt modelId="{88D018E0-C64C-4413-8F5C-0C53740A8F7F}" type="pres">
      <dgm:prSet presAssocID="{814A7CB6-52B4-466D-97D8-24BCC22E49B5}" presName="Name23" presStyleLbl="parChTrans1D4" presStyleIdx="1" presStyleCnt="4"/>
      <dgm:spPr/>
      <dgm:t>
        <a:bodyPr/>
        <a:lstStyle/>
        <a:p>
          <a:endParaRPr lang="en-US"/>
        </a:p>
      </dgm:t>
    </dgm:pt>
    <dgm:pt modelId="{D93428E3-4A88-49AD-81C1-10B75BA2616A}" type="pres">
      <dgm:prSet presAssocID="{FC155344-C2AB-4C4D-8CC3-99760C3D8374}" presName="hierRoot4" presStyleCnt="0"/>
      <dgm:spPr/>
    </dgm:pt>
    <dgm:pt modelId="{3BCC3F7A-28F5-45BB-B70B-BDA57D69207F}" type="pres">
      <dgm:prSet presAssocID="{FC155344-C2AB-4C4D-8CC3-99760C3D8374}" presName="composite4" presStyleCnt="0"/>
      <dgm:spPr/>
    </dgm:pt>
    <dgm:pt modelId="{0C1104CF-CA30-47B0-B1BE-F118F4F27990}" type="pres">
      <dgm:prSet presAssocID="{FC155344-C2AB-4C4D-8CC3-99760C3D8374}" presName="background4" presStyleLbl="node4" presStyleIdx="1" presStyleCnt="4"/>
      <dgm:spPr/>
    </dgm:pt>
    <dgm:pt modelId="{9264558F-647F-4187-8010-5EFA2443E005}" type="pres">
      <dgm:prSet presAssocID="{FC155344-C2AB-4C4D-8CC3-99760C3D8374}" presName="text4" presStyleLbl="fgAcc4" presStyleIdx="1" presStyleCnt="4">
        <dgm:presLayoutVars>
          <dgm:chPref val="3"/>
        </dgm:presLayoutVars>
      </dgm:prSet>
      <dgm:spPr/>
      <dgm:t>
        <a:bodyPr/>
        <a:lstStyle/>
        <a:p>
          <a:endParaRPr lang="en-US"/>
        </a:p>
      </dgm:t>
    </dgm:pt>
    <dgm:pt modelId="{DC23D459-9728-431B-ACFC-59CB185090DF}" type="pres">
      <dgm:prSet presAssocID="{FC155344-C2AB-4C4D-8CC3-99760C3D8374}" presName="hierChild5" presStyleCnt="0"/>
      <dgm:spPr/>
    </dgm:pt>
    <dgm:pt modelId="{3BCEFBB9-1A3E-4B7C-8D7B-D5B10F7B6F59}" type="pres">
      <dgm:prSet presAssocID="{5F3A9AFD-9977-4177-AF88-23F282054EBD}" presName="Name17" presStyleLbl="parChTrans1D3" presStyleIdx="2" presStyleCnt="4"/>
      <dgm:spPr/>
      <dgm:t>
        <a:bodyPr/>
        <a:lstStyle/>
        <a:p>
          <a:endParaRPr lang="en-US"/>
        </a:p>
      </dgm:t>
    </dgm:pt>
    <dgm:pt modelId="{631866AF-4CC4-4C77-BD43-C558B2E2F92B}" type="pres">
      <dgm:prSet presAssocID="{F4A1CDBE-E565-4437-904D-627282E8F4D4}" presName="hierRoot3" presStyleCnt="0"/>
      <dgm:spPr/>
    </dgm:pt>
    <dgm:pt modelId="{7C4A5D1D-1121-4B7C-9C9D-9188CB8AE467}" type="pres">
      <dgm:prSet presAssocID="{F4A1CDBE-E565-4437-904D-627282E8F4D4}" presName="composite3" presStyleCnt="0"/>
      <dgm:spPr/>
    </dgm:pt>
    <dgm:pt modelId="{F1F4B17C-6B81-45CD-A595-AF38CA19BF25}" type="pres">
      <dgm:prSet presAssocID="{F4A1CDBE-E565-4437-904D-627282E8F4D4}" presName="background3" presStyleLbl="node3" presStyleIdx="2" presStyleCnt="4"/>
      <dgm:spPr/>
    </dgm:pt>
    <dgm:pt modelId="{912406C3-CDED-4909-9409-6A0B831D6131}" type="pres">
      <dgm:prSet presAssocID="{F4A1CDBE-E565-4437-904D-627282E8F4D4}" presName="text3" presStyleLbl="fgAcc3" presStyleIdx="2" presStyleCnt="4" custLinFactNeighborX="-25054" custLinFactNeighborY="-18261">
        <dgm:presLayoutVars>
          <dgm:chPref val="3"/>
        </dgm:presLayoutVars>
      </dgm:prSet>
      <dgm:spPr/>
      <dgm:t>
        <a:bodyPr/>
        <a:lstStyle/>
        <a:p>
          <a:endParaRPr lang="en-US"/>
        </a:p>
      </dgm:t>
    </dgm:pt>
    <dgm:pt modelId="{43C83824-1427-4724-B249-D10E7238EE60}" type="pres">
      <dgm:prSet presAssocID="{F4A1CDBE-E565-4437-904D-627282E8F4D4}" presName="hierChild4" presStyleCnt="0"/>
      <dgm:spPr/>
    </dgm:pt>
    <dgm:pt modelId="{C2222D74-EEAD-4878-A367-71FF346CE499}" type="pres">
      <dgm:prSet presAssocID="{CE918CE2-7406-4DAA-B536-A06118BCE157}" presName="Name23" presStyleLbl="parChTrans1D4" presStyleIdx="2" presStyleCnt="4"/>
      <dgm:spPr/>
      <dgm:t>
        <a:bodyPr/>
        <a:lstStyle/>
        <a:p>
          <a:endParaRPr lang="en-US"/>
        </a:p>
      </dgm:t>
    </dgm:pt>
    <dgm:pt modelId="{5A9B3686-2595-498A-B713-7270E23E8C46}" type="pres">
      <dgm:prSet presAssocID="{B3131F6E-AF53-44C3-ADC3-E7DFE97B9D08}" presName="hierRoot4" presStyleCnt="0"/>
      <dgm:spPr/>
    </dgm:pt>
    <dgm:pt modelId="{2D8A1562-24F7-4A19-BEBD-A66AAE16A251}" type="pres">
      <dgm:prSet presAssocID="{B3131F6E-AF53-44C3-ADC3-E7DFE97B9D08}" presName="composite4" presStyleCnt="0"/>
      <dgm:spPr/>
    </dgm:pt>
    <dgm:pt modelId="{AD5405F3-542E-42F2-9A51-9B4D6481617C}" type="pres">
      <dgm:prSet presAssocID="{B3131F6E-AF53-44C3-ADC3-E7DFE97B9D08}" presName="background4" presStyleLbl="node4" presStyleIdx="2" presStyleCnt="4"/>
      <dgm:spPr/>
    </dgm:pt>
    <dgm:pt modelId="{9B65C5AF-3800-485B-8BA4-B7C6426EB31A}" type="pres">
      <dgm:prSet presAssocID="{B3131F6E-AF53-44C3-ADC3-E7DFE97B9D08}" presName="text4" presStyleLbl="fgAcc4" presStyleIdx="2" presStyleCnt="4">
        <dgm:presLayoutVars>
          <dgm:chPref val="3"/>
        </dgm:presLayoutVars>
      </dgm:prSet>
      <dgm:spPr/>
      <dgm:t>
        <a:bodyPr/>
        <a:lstStyle/>
        <a:p>
          <a:endParaRPr lang="en-US"/>
        </a:p>
      </dgm:t>
    </dgm:pt>
    <dgm:pt modelId="{1780CE65-EC78-4B1B-9E57-F42BEE5EB106}" type="pres">
      <dgm:prSet presAssocID="{B3131F6E-AF53-44C3-ADC3-E7DFE97B9D08}" presName="hierChild5" presStyleCnt="0"/>
      <dgm:spPr/>
    </dgm:pt>
    <dgm:pt modelId="{064E2B8E-37B5-458E-BFEC-6093D34C9162}" type="pres">
      <dgm:prSet presAssocID="{47ED176C-BDA2-4B97-B8A2-5F0E9467CA81}" presName="Name23" presStyleLbl="parChTrans1D4" presStyleIdx="3" presStyleCnt="4"/>
      <dgm:spPr/>
      <dgm:t>
        <a:bodyPr/>
        <a:lstStyle/>
        <a:p>
          <a:endParaRPr lang="en-US"/>
        </a:p>
      </dgm:t>
    </dgm:pt>
    <dgm:pt modelId="{5373D794-7445-44A3-AABE-DB529B5BC09D}" type="pres">
      <dgm:prSet presAssocID="{D6CDA248-ABFB-4EDA-A181-68EC2B64BECC}" presName="hierRoot4" presStyleCnt="0"/>
      <dgm:spPr/>
    </dgm:pt>
    <dgm:pt modelId="{7AD245B9-AE06-4831-9A60-2667DE31EFE7}" type="pres">
      <dgm:prSet presAssocID="{D6CDA248-ABFB-4EDA-A181-68EC2B64BECC}" presName="composite4" presStyleCnt="0"/>
      <dgm:spPr/>
    </dgm:pt>
    <dgm:pt modelId="{3557FC16-E539-4F01-AC1B-01AE7FFBDD15}" type="pres">
      <dgm:prSet presAssocID="{D6CDA248-ABFB-4EDA-A181-68EC2B64BECC}" presName="background4" presStyleLbl="node4" presStyleIdx="3" presStyleCnt="4"/>
      <dgm:spPr/>
    </dgm:pt>
    <dgm:pt modelId="{24B4BF13-3DFC-4E0E-8254-E88DBBA546DF}" type="pres">
      <dgm:prSet presAssocID="{D6CDA248-ABFB-4EDA-A181-68EC2B64BECC}" presName="text4" presStyleLbl="fgAcc4" presStyleIdx="3" presStyleCnt="4">
        <dgm:presLayoutVars>
          <dgm:chPref val="3"/>
        </dgm:presLayoutVars>
      </dgm:prSet>
      <dgm:spPr/>
      <dgm:t>
        <a:bodyPr/>
        <a:lstStyle/>
        <a:p>
          <a:endParaRPr lang="en-US"/>
        </a:p>
      </dgm:t>
    </dgm:pt>
    <dgm:pt modelId="{22E76A76-715E-4205-9C7A-45BD70548170}" type="pres">
      <dgm:prSet presAssocID="{D6CDA248-ABFB-4EDA-A181-68EC2B64BECC}" presName="hierChild5" presStyleCnt="0"/>
      <dgm:spPr/>
    </dgm:pt>
    <dgm:pt modelId="{EC0C5D6E-C0FA-4E88-9990-C6EBE159CB9D}" type="pres">
      <dgm:prSet presAssocID="{DFBB3413-A01F-4838-9CAD-E871600E254A}" presName="Name10" presStyleLbl="parChTrans1D2" presStyleIdx="1" presStyleCnt="2"/>
      <dgm:spPr/>
      <dgm:t>
        <a:bodyPr/>
        <a:lstStyle/>
        <a:p>
          <a:endParaRPr lang="en-US"/>
        </a:p>
      </dgm:t>
    </dgm:pt>
    <dgm:pt modelId="{1A4D5016-99B7-414F-914B-957ECDC8ED87}" type="pres">
      <dgm:prSet presAssocID="{7EC966A2-B557-4087-8D38-D06A49097A9E}" presName="hierRoot2" presStyleCnt="0"/>
      <dgm:spPr/>
    </dgm:pt>
    <dgm:pt modelId="{68B03BA0-A12D-47BF-8A10-277DFB7AFE52}" type="pres">
      <dgm:prSet presAssocID="{7EC966A2-B557-4087-8D38-D06A49097A9E}" presName="composite2" presStyleCnt="0"/>
      <dgm:spPr/>
    </dgm:pt>
    <dgm:pt modelId="{8AD7102C-2365-44C2-90FB-298C560FDB89}" type="pres">
      <dgm:prSet presAssocID="{7EC966A2-B557-4087-8D38-D06A49097A9E}" presName="background2" presStyleLbl="node2" presStyleIdx="1" presStyleCnt="2"/>
      <dgm:spPr/>
    </dgm:pt>
    <dgm:pt modelId="{8AC2A757-F2A6-4472-8446-0AA366F2A924}" type="pres">
      <dgm:prSet presAssocID="{7EC966A2-B557-4087-8D38-D06A49097A9E}" presName="text2" presStyleLbl="fgAcc2" presStyleIdx="1" presStyleCnt="2">
        <dgm:presLayoutVars>
          <dgm:chPref val="3"/>
        </dgm:presLayoutVars>
      </dgm:prSet>
      <dgm:spPr/>
      <dgm:t>
        <a:bodyPr/>
        <a:lstStyle/>
        <a:p>
          <a:endParaRPr lang="en-US"/>
        </a:p>
      </dgm:t>
    </dgm:pt>
    <dgm:pt modelId="{5FB1CA36-2568-4FB4-BA32-ACB090297DF0}" type="pres">
      <dgm:prSet presAssocID="{7EC966A2-B557-4087-8D38-D06A49097A9E}" presName="hierChild3" presStyleCnt="0"/>
      <dgm:spPr/>
    </dgm:pt>
    <dgm:pt modelId="{C772D741-B380-4868-BC27-DABF310C344E}" type="pres">
      <dgm:prSet presAssocID="{6DFB0E7C-3A5A-471F-9F44-BA8B13E952B7}" presName="Name17" presStyleLbl="parChTrans1D3" presStyleIdx="3" presStyleCnt="4"/>
      <dgm:spPr/>
      <dgm:t>
        <a:bodyPr/>
        <a:lstStyle/>
        <a:p>
          <a:endParaRPr lang="en-US"/>
        </a:p>
      </dgm:t>
    </dgm:pt>
    <dgm:pt modelId="{6E413CF7-B0E7-4707-A7B5-2F3F565518E8}" type="pres">
      <dgm:prSet presAssocID="{6290CA93-08C6-4E23-85DC-F8B6FD4D375C}" presName="hierRoot3" presStyleCnt="0"/>
      <dgm:spPr/>
    </dgm:pt>
    <dgm:pt modelId="{778F1E30-A4A5-40E0-A4C8-2557A27D2605}" type="pres">
      <dgm:prSet presAssocID="{6290CA93-08C6-4E23-85DC-F8B6FD4D375C}" presName="composite3" presStyleCnt="0"/>
      <dgm:spPr/>
    </dgm:pt>
    <dgm:pt modelId="{7DF50E45-B649-4C14-8F24-EFE8BDB586BE}" type="pres">
      <dgm:prSet presAssocID="{6290CA93-08C6-4E23-85DC-F8B6FD4D375C}" presName="background3" presStyleLbl="node3" presStyleIdx="3" presStyleCnt="4"/>
      <dgm:spPr/>
    </dgm:pt>
    <dgm:pt modelId="{EE2546BB-92A1-46A6-B089-355CAACF2321}" type="pres">
      <dgm:prSet presAssocID="{6290CA93-08C6-4E23-85DC-F8B6FD4D375C}" presName="text3" presStyleLbl="fgAcc3" presStyleIdx="3" presStyleCnt="4" custLinFactNeighborX="68505" custLinFactNeighborY="-19512">
        <dgm:presLayoutVars>
          <dgm:chPref val="3"/>
        </dgm:presLayoutVars>
      </dgm:prSet>
      <dgm:spPr/>
      <dgm:t>
        <a:bodyPr/>
        <a:lstStyle/>
        <a:p>
          <a:endParaRPr lang="en-US"/>
        </a:p>
      </dgm:t>
    </dgm:pt>
    <dgm:pt modelId="{29060281-5D8D-44F6-9FD7-91A3F8B620AD}" type="pres">
      <dgm:prSet presAssocID="{6290CA93-08C6-4E23-85DC-F8B6FD4D375C}" presName="hierChild4" presStyleCnt="0"/>
      <dgm:spPr/>
    </dgm:pt>
  </dgm:ptLst>
  <dgm:cxnLst>
    <dgm:cxn modelId="{BE13E1A2-417B-4EF7-AECC-AA4F6C52FFC6}" srcId="{6DD95196-014A-4299-AAFE-E8ABC88D920D}" destId="{F4A1CDBE-E565-4437-904D-627282E8F4D4}" srcOrd="2" destOrd="0" parTransId="{5F3A9AFD-9977-4177-AF88-23F282054EBD}" sibTransId="{912A5104-1EF5-40F0-90CB-812FC026E225}"/>
    <dgm:cxn modelId="{69BE8633-3CE1-48B1-8DA3-08A06CFFDAC6}" type="presOf" srcId="{FF2656E9-3783-43E5-8BE0-8012AAF28A76}" destId="{0EE3B8C4-1962-45EA-A1B3-FD612C77D946}" srcOrd="0" destOrd="0" presId="urn:microsoft.com/office/officeart/2005/8/layout/hierarchy1"/>
    <dgm:cxn modelId="{C0D03CEF-353B-4BA3-8A1D-259C5440A93C}" type="presOf" srcId="{E93A6A9A-C1D9-4A70-974D-11F112DC843E}" destId="{B1B0AA6E-FFEB-4B9E-88E2-15C965A5C2EC}" srcOrd="0" destOrd="0" presId="urn:microsoft.com/office/officeart/2005/8/layout/hierarchy1"/>
    <dgm:cxn modelId="{E5F02EDA-3DA9-4323-A690-EAE344A62CC2}" srcId="{6DD95196-014A-4299-AAFE-E8ABC88D920D}" destId="{DB8360BC-6AAA-4DED-8AE7-B96CC41E9C6E}" srcOrd="0" destOrd="0" parTransId="{471114C5-8B26-48B9-8135-FCF71EFB1561}" sibTransId="{431EF558-A407-463A-A8FF-84C52ECD8F76}"/>
    <dgm:cxn modelId="{8309FF4E-0CAF-414E-BF34-C148B56BC71D}" type="presOf" srcId="{814A7CB6-52B4-466D-97D8-24BCC22E49B5}" destId="{88D018E0-C64C-4413-8F5C-0C53740A8F7F}" srcOrd="0" destOrd="0" presId="urn:microsoft.com/office/officeart/2005/8/layout/hierarchy1"/>
    <dgm:cxn modelId="{F079BDD5-3333-4D4D-9162-DD29677A8E79}" srcId="{E93A6A9A-C1D9-4A70-974D-11F112DC843E}" destId="{6DD95196-014A-4299-AAFE-E8ABC88D920D}" srcOrd="0" destOrd="0" parTransId="{5325A9B6-5B4B-49D7-9219-97636AFCB03E}" sibTransId="{4AD915B4-B672-4151-B843-38548C6809FE}"/>
    <dgm:cxn modelId="{3A26A2D4-CEE9-4500-9456-46629471ADAD}" type="presOf" srcId="{D6CDA248-ABFB-4EDA-A181-68EC2B64BECC}" destId="{24B4BF13-3DFC-4E0E-8254-E88DBBA546DF}" srcOrd="0" destOrd="0" presId="urn:microsoft.com/office/officeart/2005/8/layout/hierarchy1"/>
    <dgm:cxn modelId="{ABDC10D0-ADDA-4DE8-92DC-5D92B78ABA1B}" srcId="{E93A6A9A-C1D9-4A70-974D-11F112DC843E}" destId="{7EC966A2-B557-4087-8D38-D06A49097A9E}" srcOrd="1" destOrd="0" parTransId="{DFBB3413-A01F-4838-9CAD-E871600E254A}" sibTransId="{F53ABE9A-676B-465C-88CF-59474A50D629}"/>
    <dgm:cxn modelId="{5EF02BE0-9A5F-4A4A-98E2-0D711C59E4DE}" type="presOf" srcId="{5F3A9AFD-9977-4177-AF88-23F282054EBD}" destId="{3BCEFBB9-1A3E-4B7C-8D7B-D5B10F7B6F59}" srcOrd="0" destOrd="0" presId="urn:microsoft.com/office/officeart/2005/8/layout/hierarchy1"/>
    <dgm:cxn modelId="{D172EADD-1F1C-417C-9B48-6D6864B2EEFB}" type="presOf" srcId="{5325A9B6-5B4B-49D7-9219-97636AFCB03E}" destId="{A2CAE5D0-C641-4A66-BDF5-4338282D25BB}" srcOrd="0" destOrd="0" presId="urn:microsoft.com/office/officeart/2005/8/layout/hierarchy1"/>
    <dgm:cxn modelId="{7308F0D7-4EF2-43B0-B07B-EB3623A10141}" type="presOf" srcId="{6DD95196-014A-4299-AAFE-E8ABC88D920D}" destId="{EC15C61E-F725-4DB0-98C2-3BF939401190}" srcOrd="0" destOrd="0" presId="urn:microsoft.com/office/officeart/2005/8/layout/hierarchy1"/>
    <dgm:cxn modelId="{DCA7BEA6-CDF6-43A3-8590-1658EE453F7B}" type="presOf" srcId="{1EECDF3A-89B5-4DFD-981C-711B2105CD21}" destId="{BB4775DE-8443-498D-97C3-82D7C05EFA05}" srcOrd="0" destOrd="0" presId="urn:microsoft.com/office/officeart/2005/8/layout/hierarchy1"/>
    <dgm:cxn modelId="{34CD2309-5378-4ABC-9451-09590A5876C1}" srcId="{F4A1CDBE-E565-4437-904D-627282E8F4D4}" destId="{D6CDA248-ABFB-4EDA-A181-68EC2B64BECC}" srcOrd="1" destOrd="0" parTransId="{47ED176C-BDA2-4B97-B8A2-5F0E9467CA81}" sibTransId="{BD756AFA-1567-4408-83D6-40B0347ACAC6}"/>
    <dgm:cxn modelId="{414460D4-50D9-4182-975D-0E91CC2596EA}" srcId="{FF2656E9-3783-43E5-8BE0-8012AAF28A76}" destId="{FC155344-C2AB-4C4D-8CC3-99760C3D8374}" srcOrd="1" destOrd="0" parTransId="{814A7CB6-52B4-466D-97D8-24BCC22E49B5}" sibTransId="{463CED90-7A0A-4A54-97CD-68B2A1FE805D}"/>
    <dgm:cxn modelId="{BBBD7D95-DCB6-473E-BB79-9BB023612F80}" type="presOf" srcId="{CE918CE2-7406-4DAA-B536-A06118BCE157}" destId="{C2222D74-EEAD-4878-A367-71FF346CE499}" srcOrd="0" destOrd="0" presId="urn:microsoft.com/office/officeart/2005/8/layout/hierarchy1"/>
    <dgm:cxn modelId="{CA9F5826-F8F2-443F-9675-C89186C23A5F}" srcId="{0A1CBCA7-2000-4029-9A44-429FE0763C3E}" destId="{E93A6A9A-C1D9-4A70-974D-11F112DC843E}" srcOrd="0" destOrd="0" parTransId="{6D35909A-FA02-4806-8B7A-01885AFCF049}" sibTransId="{4A769905-6054-4120-AA7C-060304F59956}"/>
    <dgm:cxn modelId="{E6DEEFE2-ECBC-49AC-95D5-C7111D0A046E}" type="presOf" srcId="{DB8360BC-6AAA-4DED-8AE7-B96CC41E9C6E}" destId="{CABD547E-60A5-4147-A882-354407948437}" srcOrd="0" destOrd="0" presId="urn:microsoft.com/office/officeart/2005/8/layout/hierarchy1"/>
    <dgm:cxn modelId="{624F6299-F8A5-4B64-848F-7709952B7D09}" type="presOf" srcId="{B3131F6E-AF53-44C3-ADC3-E7DFE97B9D08}" destId="{9B65C5AF-3800-485B-8BA4-B7C6426EB31A}" srcOrd="0" destOrd="0" presId="urn:microsoft.com/office/officeart/2005/8/layout/hierarchy1"/>
    <dgm:cxn modelId="{BA1DF34E-2CE3-4E9D-9B58-D72462DE3353}" type="presOf" srcId="{47ED176C-BDA2-4B97-B8A2-5F0E9467CA81}" destId="{064E2B8E-37B5-458E-BFEC-6093D34C9162}" srcOrd="0" destOrd="0" presId="urn:microsoft.com/office/officeart/2005/8/layout/hierarchy1"/>
    <dgm:cxn modelId="{8256B0BB-BECD-4D39-8FE2-5115EBC5F7B0}" type="presOf" srcId="{0A278558-D0B7-43DF-8B5E-5974604BACA4}" destId="{04963D73-9877-4CDB-B151-5160BC26FF16}" srcOrd="0" destOrd="0" presId="urn:microsoft.com/office/officeart/2005/8/layout/hierarchy1"/>
    <dgm:cxn modelId="{D3055CA3-85D7-4EF5-965D-FE10CC996A72}" type="presOf" srcId="{6290CA93-08C6-4E23-85DC-F8B6FD4D375C}" destId="{EE2546BB-92A1-46A6-B089-355CAACF2321}" srcOrd="0" destOrd="0" presId="urn:microsoft.com/office/officeart/2005/8/layout/hierarchy1"/>
    <dgm:cxn modelId="{AE4AFC3D-F21C-4916-807A-7AA3E6B5AA5F}" srcId="{F4A1CDBE-E565-4437-904D-627282E8F4D4}" destId="{B3131F6E-AF53-44C3-ADC3-E7DFE97B9D08}" srcOrd="0" destOrd="0" parTransId="{CE918CE2-7406-4DAA-B536-A06118BCE157}" sibTransId="{1443C515-1449-4D82-894F-C786CC544D05}"/>
    <dgm:cxn modelId="{F68122B1-BF25-4918-8FC6-35965E1416D6}" srcId="{6DD95196-014A-4299-AAFE-E8ABC88D920D}" destId="{FF2656E9-3783-43E5-8BE0-8012AAF28A76}" srcOrd="1" destOrd="0" parTransId="{0A278558-D0B7-43DF-8B5E-5974604BACA4}" sibTransId="{3A4E8E20-F00F-40E4-BBCE-EA25F050E6EE}"/>
    <dgm:cxn modelId="{BC8EF4FF-86F2-428C-B315-05F929822265}" type="presOf" srcId="{B75F86C8-0B37-4DCE-98F2-004593CF7F50}" destId="{33CAD517-90E7-473C-9A88-C3FF61D83D11}" srcOrd="0" destOrd="0" presId="urn:microsoft.com/office/officeart/2005/8/layout/hierarchy1"/>
    <dgm:cxn modelId="{27D84564-354D-4541-9965-48DB25E9F98D}" type="presOf" srcId="{471114C5-8B26-48B9-8135-FCF71EFB1561}" destId="{7E12B528-AABB-44EB-86D2-85276A60FE3A}" srcOrd="0" destOrd="0" presId="urn:microsoft.com/office/officeart/2005/8/layout/hierarchy1"/>
    <dgm:cxn modelId="{950BD6F1-8F93-4817-B2A8-343DEFA63AA3}" srcId="{FF2656E9-3783-43E5-8BE0-8012AAF28A76}" destId="{1EECDF3A-89B5-4DFD-981C-711B2105CD21}" srcOrd="0" destOrd="0" parTransId="{B75F86C8-0B37-4DCE-98F2-004593CF7F50}" sibTransId="{5D526C55-C290-46FF-90D1-4E83A1DA7335}"/>
    <dgm:cxn modelId="{EB9AFD05-4999-430D-82A5-8AB4223D288C}" type="presOf" srcId="{0A1CBCA7-2000-4029-9A44-429FE0763C3E}" destId="{E0D599A4-4EA9-44E8-96A0-B6D587561D1F}" srcOrd="0" destOrd="0" presId="urn:microsoft.com/office/officeart/2005/8/layout/hierarchy1"/>
    <dgm:cxn modelId="{70B1A5A2-FDA7-4EDA-B70A-CE1557CA27D2}" type="presOf" srcId="{7EC966A2-B557-4087-8D38-D06A49097A9E}" destId="{8AC2A757-F2A6-4472-8446-0AA366F2A924}" srcOrd="0" destOrd="0" presId="urn:microsoft.com/office/officeart/2005/8/layout/hierarchy1"/>
    <dgm:cxn modelId="{E8280CD2-6C6B-4104-98A7-F57D48E24061}" type="presOf" srcId="{F4A1CDBE-E565-4437-904D-627282E8F4D4}" destId="{912406C3-CDED-4909-9409-6A0B831D6131}" srcOrd="0" destOrd="0" presId="urn:microsoft.com/office/officeart/2005/8/layout/hierarchy1"/>
    <dgm:cxn modelId="{252461ED-C494-438F-87CD-C345888FCE86}" srcId="{7EC966A2-B557-4087-8D38-D06A49097A9E}" destId="{6290CA93-08C6-4E23-85DC-F8B6FD4D375C}" srcOrd="0" destOrd="0" parTransId="{6DFB0E7C-3A5A-471F-9F44-BA8B13E952B7}" sibTransId="{3658EA6D-093B-43D8-82B4-4D0460D8C8CC}"/>
    <dgm:cxn modelId="{058C310B-273B-4320-9BFD-1644D9DFF035}" type="presOf" srcId="{6DFB0E7C-3A5A-471F-9F44-BA8B13E952B7}" destId="{C772D741-B380-4868-BC27-DABF310C344E}" srcOrd="0" destOrd="0" presId="urn:microsoft.com/office/officeart/2005/8/layout/hierarchy1"/>
    <dgm:cxn modelId="{0AD2BFDE-8B75-47D1-A37C-4D4CBA7AFE1C}" type="presOf" srcId="{DFBB3413-A01F-4838-9CAD-E871600E254A}" destId="{EC0C5D6E-C0FA-4E88-9990-C6EBE159CB9D}" srcOrd="0" destOrd="0" presId="urn:microsoft.com/office/officeart/2005/8/layout/hierarchy1"/>
    <dgm:cxn modelId="{F3BDA6A5-6337-458E-BC27-A1835AB2017D}" type="presOf" srcId="{FC155344-C2AB-4C4D-8CC3-99760C3D8374}" destId="{9264558F-647F-4187-8010-5EFA2443E005}" srcOrd="0" destOrd="0" presId="urn:microsoft.com/office/officeart/2005/8/layout/hierarchy1"/>
    <dgm:cxn modelId="{5FB63757-18AB-4E26-9EA1-CAF2015CE365}" type="presParOf" srcId="{E0D599A4-4EA9-44E8-96A0-B6D587561D1F}" destId="{92754399-9322-4841-9B8E-C3663F2A6687}" srcOrd="0" destOrd="0" presId="urn:microsoft.com/office/officeart/2005/8/layout/hierarchy1"/>
    <dgm:cxn modelId="{46444C4A-2F4B-4B17-895F-FBDBA3B236DE}" type="presParOf" srcId="{92754399-9322-4841-9B8E-C3663F2A6687}" destId="{3DCF5085-14A5-4D4A-8C92-201C6885C2B7}" srcOrd="0" destOrd="0" presId="urn:microsoft.com/office/officeart/2005/8/layout/hierarchy1"/>
    <dgm:cxn modelId="{7F05A3D3-5EC0-4F0B-B95E-A8E671350D1F}" type="presParOf" srcId="{3DCF5085-14A5-4D4A-8C92-201C6885C2B7}" destId="{B41BBD16-6EB7-4E54-8B86-99C1E85B2F2B}" srcOrd="0" destOrd="0" presId="urn:microsoft.com/office/officeart/2005/8/layout/hierarchy1"/>
    <dgm:cxn modelId="{286ECBE1-1EC6-46D2-8BAD-E931E4E65EFC}" type="presParOf" srcId="{3DCF5085-14A5-4D4A-8C92-201C6885C2B7}" destId="{B1B0AA6E-FFEB-4B9E-88E2-15C965A5C2EC}" srcOrd="1" destOrd="0" presId="urn:microsoft.com/office/officeart/2005/8/layout/hierarchy1"/>
    <dgm:cxn modelId="{8BC9D8C9-F22A-4540-898D-18AB7D8E86A4}" type="presParOf" srcId="{92754399-9322-4841-9B8E-C3663F2A6687}" destId="{1FFB3BC9-731C-4FF9-86BA-1BE7AC6AFABE}" srcOrd="1" destOrd="0" presId="urn:microsoft.com/office/officeart/2005/8/layout/hierarchy1"/>
    <dgm:cxn modelId="{BC53133F-ED7E-4685-BAD1-7B8DDE84067F}" type="presParOf" srcId="{1FFB3BC9-731C-4FF9-86BA-1BE7AC6AFABE}" destId="{A2CAE5D0-C641-4A66-BDF5-4338282D25BB}" srcOrd="0" destOrd="0" presId="urn:microsoft.com/office/officeart/2005/8/layout/hierarchy1"/>
    <dgm:cxn modelId="{81A75B7D-6A6A-42E8-8674-B202037E4AE4}" type="presParOf" srcId="{1FFB3BC9-731C-4FF9-86BA-1BE7AC6AFABE}" destId="{FA277ABC-A4CB-48E4-B5F6-14F73F324860}" srcOrd="1" destOrd="0" presId="urn:microsoft.com/office/officeart/2005/8/layout/hierarchy1"/>
    <dgm:cxn modelId="{7DCB6E45-49E7-45A1-A404-DB8A4DC59975}" type="presParOf" srcId="{FA277ABC-A4CB-48E4-B5F6-14F73F324860}" destId="{0C1D19E7-7B3D-46E4-B1CC-FB4316EE237D}" srcOrd="0" destOrd="0" presId="urn:microsoft.com/office/officeart/2005/8/layout/hierarchy1"/>
    <dgm:cxn modelId="{11194DF8-42C5-4AB0-8A47-67FB73165B5B}" type="presParOf" srcId="{0C1D19E7-7B3D-46E4-B1CC-FB4316EE237D}" destId="{5F4AD391-7E24-4E96-8ADC-8141CC8AEBC1}" srcOrd="0" destOrd="0" presId="urn:microsoft.com/office/officeart/2005/8/layout/hierarchy1"/>
    <dgm:cxn modelId="{356A1FA6-6E4B-4F67-8FA3-C790FC5CDEEE}" type="presParOf" srcId="{0C1D19E7-7B3D-46E4-B1CC-FB4316EE237D}" destId="{EC15C61E-F725-4DB0-98C2-3BF939401190}" srcOrd="1" destOrd="0" presId="urn:microsoft.com/office/officeart/2005/8/layout/hierarchy1"/>
    <dgm:cxn modelId="{45D9E71C-DA17-4595-9AF5-92027E0D64CF}" type="presParOf" srcId="{FA277ABC-A4CB-48E4-B5F6-14F73F324860}" destId="{746672C3-8718-4F5F-B173-3CF005CD67D5}" srcOrd="1" destOrd="0" presId="urn:microsoft.com/office/officeart/2005/8/layout/hierarchy1"/>
    <dgm:cxn modelId="{3EB81E6F-0AAE-400C-9E29-0D6BDFF1AD48}" type="presParOf" srcId="{746672C3-8718-4F5F-B173-3CF005CD67D5}" destId="{7E12B528-AABB-44EB-86D2-85276A60FE3A}" srcOrd="0" destOrd="0" presId="urn:microsoft.com/office/officeart/2005/8/layout/hierarchy1"/>
    <dgm:cxn modelId="{E1E30D0D-4754-45EE-AAF4-CC30A6BAF98B}" type="presParOf" srcId="{746672C3-8718-4F5F-B173-3CF005CD67D5}" destId="{AC67218D-67B4-411B-8843-E9D628643EB4}" srcOrd="1" destOrd="0" presId="urn:microsoft.com/office/officeart/2005/8/layout/hierarchy1"/>
    <dgm:cxn modelId="{1211B648-73BF-48E5-BB2C-E0B8C5F57E55}" type="presParOf" srcId="{AC67218D-67B4-411B-8843-E9D628643EB4}" destId="{578C7F52-0FAD-4FAA-B174-AAE88D486EEC}" srcOrd="0" destOrd="0" presId="urn:microsoft.com/office/officeart/2005/8/layout/hierarchy1"/>
    <dgm:cxn modelId="{C9818373-1F97-42F8-9965-492301E21F1C}" type="presParOf" srcId="{578C7F52-0FAD-4FAA-B174-AAE88D486EEC}" destId="{1145603C-D854-488C-9B1C-87F322849A0F}" srcOrd="0" destOrd="0" presId="urn:microsoft.com/office/officeart/2005/8/layout/hierarchy1"/>
    <dgm:cxn modelId="{EF209A98-34F9-4334-9D5B-414B5A82A385}" type="presParOf" srcId="{578C7F52-0FAD-4FAA-B174-AAE88D486EEC}" destId="{CABD547E-60A5-4147-A882-354407948437}" srcOrd="1" destOrd="0" presId="urn:microsoft.com/office/officeart/2005/8/layout/hierarchy1"/>
    <dgm:cxn modelId="{E990385F-443A-4EEF-9A92-9B30C53FAE04}" type="presParOf" srcId="{AC67218D-67B4-411B-8843-E9D628643EB4}" destId="{49CAA1AD-073A-4B24-90A5-F2F42E634A0A}" srcOrd="1" destOrd="0" presId="urn:microsoft.com/office/officeart/2005/8/layout/hierarchy1"/>
    <dgm:cxn modelId="{F74A664F-9374-4350-80C8-60B2271DBC95}" type="presParOf" srcId="{746672C3-8718-4F5F-B173-3CF005CD67D5}" destId="{04963D73-9877-4CDB-B151-5160BC26FF16}" srcOrd="2" destOrd="0" presId="urn:microsoft.com/office/officeart/2005/8/layout/hierarchy1"/>
    <dgm:cxn modelId="{C721893B-7D5C-4CCA-B166-F6E9C7F988B8}" type="presParOf" srcId="{746672C3-8718-4F5F-B173-3CF005CD67D5}" destId="{4AB5F439-15B3-4096-BD6C-0E6A608FEAD8}" srcOrd="3" destOrd="0" presId="urn:microsoft.com/office/officeart/2005/8/layout/hierarchy1"/>
    <dgm:cxn modelId="{8FDF772C-27AC-4893-86C6-A75EA97AF7C6}" type="presParOf" srcId="{4AB5F439-15B3-4096-BD6C-0E6A608FEAD8}" destId="{3F484911-34C2-43CA-BD64-E4DE581FB2C9}" srcOrd="0" destOrd="0" presId="urn:microsoft.com/office/officeart/2005/8/layout/hierarchy1"/>
    <dgm:cxn modelId="{87E93A2A-9CC8-487C-AFAB-773869C13944}" type="presParOf" srcId="{3F484911-34C2-43CA-BD64-E4DE581FB2C9}" destId="{5BCC9585-3BCF-4B05-883A-D27DE25E2689}" srcOrd="0" destOrd="0" presId="urn:microsoft.com/office/officeart/2005/8/layout/hierarchy1"/>
    <dgm:cxn modelId="{912918B0-0843-4FE0-BADE-C479744E5AC6}" type="presParOf" srcId="{3F484911-34C2-43CA-BD64-E4DE581FB2C9}" destId="{0EE3B8C4-1962-45EA-A1B3-FD612C77D946}" srcOrd="1" destOrd="0" presId="urn:microsoft.com/office/officeart/2005/8/layout/hierarchy1"/>
    <dgm:cxn modelId="{3AE0AAFC-7D40-4029-AB77-56F5B7D9423D}" type="presParOf" srcId="{4AB5F439-15B3-4096-BD6C-0E6A608FEAD8}" destId="{F24675FD-500A-47F4-99F5-EBDF4A3E2958}" srcOrd="1" destOrd="0" presId="urn:microsoft.com/office/officeart/2005/8/layout/hierarchy1"/>
    <dgm:cxn modelId="{6BE4F748-7C7A-44A1-8351-2B778447CB26}" type="presParOf" srcId="{F24675FD-500A-47F4-99F5-EBDF4A3E2958}" destId="{33CAD517-90E7-473C-9A88-C3FF61D83D11}" srcOrd="0" destOrd="0" presId="urn:microsoft.com/office/officeart/2005/8/layout/hierarchy1"/>
    <dgm:cxn modelId="{44C6D2FC-5057-4ED2-A07A-0940CB370DDB}" type="presParOf" srcId="{F24675FD-500A-47F4-99F5-EBDF4A3E2958}" destId="{9A8BDD69-E4E3-4A38-A701-A0015B72CAA2}" srcOrd="1" destOrd="0" presId="urn:microsoft.com/office/officeart/2005/8/layout/hierarchy1"/>
    <dgm:cxn modelId="{A80BA949-72BA-43D8-A263-60EB78FD2D5B}" type="presParOf" srcId="{9A8BDD69-E4E3-4A38-A701-A0015B72CAA2}" destId="{7FE0DA96-2C86-434E-8C8C-0483B84AAB3C}" srcOrd="0" destOrd="0" presId="urn:microsoft.com/office/officeart/2005/8/layout/hierarchy1"/>
    <dgm:cxn modelId="{88CF1E28-79A9-4B57-9C61-D827D1F01143}" type="presParOf" srcId="{7FE0DA96-2C86-434E-8C8C-0483B84AAB3C}" destId="{768FE74D-FD0C-47BE-AC34-DAB5ED30F062}" srcOrd="0" destOrd="0" presId="urn:microsoft.com/office/officeart/2005/8/layout/hierarchy1"/>
    <dgm:cxn modelId="{6D31F8B1-E151-4F9A-9421-937E55EDD001}" type="presParOf" srcId="{7FE0DA96-2C86-434E-8C8C-0483B84AAB3C}" destId="{BB4775DE-8443-498D-97C3-82D7C05EFA05}" srcOrd="1" destOrd="0" presId="urn:microsoft.com/office/officeart/2005/8/layout/hierarchy1"/>
    <dgm:cxn modelId="{34469150-7344-4C25-9527-703D7CF5ABB7}" type="presParOf" srcId="{9A8BDD69-E4E3-4A38-A701-A0015B72CAA2}" destId="{96A6D9ED-3646-4638-B754-61A94B789D77}" srcOrd="1" destOrd="0" presId="urn:microsoft.com/office/officeart/2005/8/layout/hierarchy1"/>
    <dgm:cxn modelId="{BB5E6164-1CAC-4F0B-B96E-B0232004F8A7}" type="presParOf" srcId="{F24675FD-500A-47F4-99F5-EBDF4A3E2958}" destId="{88D018E0-C64C-4413-8F5C-0C53740A8F7F}" srcOrd="2" destOrd="0" presId="urn:microsoft.com/office/officeart/2005/8/layout/hierarchy1"/>
    <dgm:cxn modelId="{1AEF0471-1073-4946-BC4A-267F375EA566}" type="presParOf" srcId="{F24675FD-500A-47F4-99F5-EBDF4A3E2958}" destId="{D93428E3-4A88-49AD-81C1-10B75BA2616A}" srcOrd="3" destOrd="0" presId="urn:microsoft.com/office/officeart/2005/8/layout/hierarchy1"/>
    <dgm:cxn modelId="{5D3761D9-A086-4E93-9392-BEDFE58D3DF7}" type="presParOf" srcId="{D93428E3-4A88-49AD-81C1-10B75BA2616A}" destId="{3BCC3F7A-28F5-45BB-B70B-BDA57D69207F}" srcOrd="0" destOrd="0" presId="urn:microsoft.com/office/officeart/2005/8/layout/hierarchy1"/>
    <dgm:cxn modelId="{8F59158F-E78B-44FA-8604-A4846546CC99}" type="presParOf" srcId="{3BCC3F7A-28F5-45BB-B70B-BDA57D69207F}" destId="{0C1104CF-CA30-47B0-B1BE-F118F4F27990}" srcOrd="0" destOrd="0" presId="urn:microsoft.com/office/officeart/2005/8/layout/hierarchy1"/>
    <dgm:cxn modelId="{CA03DBC0-0CC0-4065-AAAA-D9CAC398DCBD}" type="presParOf" srcId="{3BCC3F7A-28F5-45BB-B70B-BDA57D69207F}" destId="{9264558F-647F-4187-8010-5EFA2443E005}" srcOrd="1" destOrd="0" presId="urn:microsoft.com/office/officeart/2005/8/layout/hierarchy1"/>
    <dgm:cxn modelId="{3150EB6F-3C09-4323-BD69-87703C038F9C}" type="presParOf" srcId="{D93428E3-4A88-49AD-81C1-10B75BA2616A}" destId="{DC23D459-9728-431B-ACFC-59CB185090DF}" srcOrd="1" destOrd="0" presId="urn:microsoft.com/office/officeart/2005/8/layout/hierarchy1"/>
    <dgm:cxn modelId="{4873CAFD-F9CA-41F2-BE3C-81395B703E8E}" type="presParOf" srcId="{746672C3-8718-4F5F-B173-3CF005CD67D5}" destId="{3BCEFBB9-1A3E-4B7C-8D7B-D5B10F7B6F59}" srcOrd="4" destOrd="0" presId="urn:microsoft.com/office/officeart/2005/8/layout/hierarchy1"/>
    <dgm:cxn modelId="{C4C2821F-7D1A-49AC-B48A-91F5A04568B6}" type="presParOf" srcId="{746672C3-8718-4F5F-B173-3CF005CD67D5}" destId="{631866AF-4CC4-4C77-BD43-C558B2E2F92B}" srcOrd="5" destOrd="0" presId="urn:microsoft.com/office/officeart/2005/8/layout/hierarchy1"/>
    <dgm:cxn modelId="{4E013A53-4A9A-47B5-B792-677EADCC4EF7}" type="presParOf" srcId="{631866AF-4CC4-4C77-BD43-C558B2E2F92B}" destId="{7C4A5D1D-1121-4B7C-9C9D-9188CB8AE467}" srcOrd="0" destOrd="0" presId="urn:microsoft.com/office/officeart/2005/8/layout/hierarchy1"/>
    <dgm:cxn modelId="{187213F9-FAF4-49E2-9A0E-39667A8D14D6}" type="presParOf" srcId="{7C4A5D1D-1121-4B7C-9C9D-9188CB8AE467}" destId="{F1F4B17C-6B81-45CD-A595-AF38CA19BF25}" srcOrd="0" destOrd="0" presId="urn:microsoft.com/office/officeart/2005/8/layout/hierarchy1"/>
    <dgm:cxn modelId="{0C2D8247-63C9-4186-8C1E-841A839FBA98}" type="presParOf" srcId="{7C4A5D1D-1121-4B7C-9C9D-9188CB8AE467}" destId="{912406C3-CDED-4909-9409-6A0B831D6131}" srcOrd="1" destOrd="0" presId="urn:microsoft.com/office/officeart/2005/8/layout/hierarchy1"/>
    <dgm:cxn modelId="{88A6D4ED-4B1A-4785-853C-E32203FB087A}" type="presParOf" srcId="{631866AF-4CC4-4C77-BD43-C558B2E2F92B}" destId="{43C83824-1427-4724-B249-D10E7238EE60}" srcOrd="1" destOrd="0" presId="urn:microsoft.com/office/officeart/2005/8/layout/hierarchy1"/>
    <dgm:cxn modelId="{86131CD9-F893-4E32-A11E-5D073AC2B4B3}" type="presParOf" srcId="{43C83824-1427-4724-B249-D10E7238EE60}" destId="{C2222D74-EEAD-4878-A367-71FF346CE499}" srcOrd="0" destOrd="0" presId="urn:microsoft.com/office/officeart/2005/8/layout/hierarchy1"/>
    <dgm:cxn modelId="{91EACC92-D705-4B0E-8D49-9702CA18BFF5}" type="presParOf" srcId="{43C83824-1427-4724-B249-D10E7238EE60}" destId="{5A9B3686-2595-498A-B713-7270E23E8C46}" srcOrd="1" destOrd="0" presId="urn:microsoft.com/office/officeart/2005/8/layout/hierarchy1"/>
    <dgm:cxn modelId="{125DBCD9-E3E1-402C-A5C9-9D5B2851F03F}" type="presParOf" srcId="{5A9B3686-2595-498A-B713-7270E23E8C46}" destId="{2D8A1562-24F7-4A19-BEBD-A66AAE16A251}" srcOrd="0" destOrd="0" presId="urn:microsoft.com/office/officeart/2005/8/layout/hierarchy1"/>
    <dgm:cxn modelId="{C7556BA3-1808-40F8-A5E2-AA60B150D4B8}" type="presParOf" srcId="{2D8A1562-24F7-4A19-BEBD-A66AAE16A251}" destId="{AD5405F3-542E-42F2-9A51-9B4D6481617C}" srcOrd="0" destOrd="0" presId="urn:microsoft.com/office/officeart/2005/8/layout/hierarchy1"/>
    <dgm:cxn modelId="{00F013F0-F4E0-44BF-B66F-9AA31CE80C11}" type="presParOf" srcId="{2D8A1562-24F7-4A19-BEBD-A66AAE16A251}" destId="{9B65C5AF-3800-485B-8BA4-B7C6426EB31A}" srcOrd="1" destOrd="0" presId="urn:microsoft.com/office/officeart/2005/8/layout/hierarchy1"/>
    <dgm:cxn modelId="{931A1F91-5F37-4E83-A951-E8AC0AF84CCE}" type="presParOf" srcId="{5A9B3686-2595-498A-B713-7270E23E8C46}" destId="{1780CE65-EC78-4B1B-9E57-F42BEE5EB106}" srcOrd="1" destOrd="0" presId="urn:microsoft.com/office/officeart/2005/8/layout/hierarchy1"/>
    <dgm:cxn modelId="{6347E325-156A-4D02-ACE3-4A4D4FC788BB}" type="presParOf" srcId="{43C83824-1427-4724-B249-D10E7238EE60}" destId="{064E2B8E-37B5-458E-BFEC-6093D34C9162}" srcOrd="2" destOrd="0" presId="urn:microsoft.com/office/officeart/2005/8/layout/hierarchy1"/>
    <dgm:cxn modelId="{6A19157D-0B42-4691-8A5A-F4B022D5AE01}" type="presParOf" srcId="{43C83824-1427-4724-B249-D10E7238EE60}" destId="{5373D794-7445-44A3-AABE-DB529B5BC09D}" srcOrd="3" destOrd="0" presId="urn:microsoft.com/office/officeart/2005/8/layout/hierarchy1"/>
    <dgm:cxn modelId="{144668C5-9307-4C7E-87EF-78B830367C6C}" type="presParOf" srcId="{5373D794-7445-44A3-AABE-DB529B5BC09D}" destId="{7AD245B9-AE06-4831-9A60-2667DE31EFE7}" srcOrd="0" destOrd="0" presId="urn:microsoft.com/office/officeart/2005/8/layout/hierarchy1"/>
    <dgm:cxn modelId="{21F7F08E-F63A-4439-9158-9A9268A8F244}" type="presParOf" srcId="{7AD245B9-AE06-4831-9A60-2667DE31EFE7}" destId="{3557FC16-E539-4F01-AC1B-01AE7FFBDD15}" srcOrd="0" destOrd="0" presId="urn:microsoft.com/office/officeart/2005/8/layout/hierarchy1"/>
    <dgm:cxn modelId="{B8DC051A-4AA8-4DE4-94DE-B7E8B181EBE5}" type="presParOf" srcId="{7AD245B9-AE06-4831-9A60-2667DE31EFE7}" destId="{24B4BF13-3DFC-4E0E-8254-E88DBBA546DF}" srcOrd="1" destOrd="0" presId="urn:microsoft.com/office/officeart/2005/8/layout/hierarchy1"/>
    <dgm:cxn modelId="{0D070F1C-413B-461B-AB03-73A0075A728B}" type="presParOf" srcId="{5373D794-7445-44A3-AABE-DB529B5BC09D}" destId="{22E76A76-715E-4205-9C7A-45BD70548170}" srcOrd="1" destOrd="0" presId="urn:microsoft.com/office/officeart/2005/8/layout/hierarchy1"/>
    <dgm:cxn modelId="{3EE73580-4079-4A3C-B439-D9245101DEEE}" type="presParOf" srcId="{1FFB3BC9-731C-4FF9-86BA-1BE7AC6AFABE}" destId="{EC0C5D6E-C0FA-4E88-9990-C6EBE159CB9D}" srcOrd="2" destOrd="0" presId="urn:microsoft.com/office/officeart/2005/8/layout/hierarchy1"/>
    <dgm:cxn modelId="{98BA1132-FAF9-47AB-8F79-91B676B09D66}" type="presParOf" srcId="{1FFB3BC9-731C-4FF9-86BA-1BE7AC6AFABE}" destId="{1A4D5016-99B7-414F-914B-957ECDC8ED87}" srcOrd="3" destOrd="0" presId="urn:microsoft.com/office/officeart/2005/8/layout/hierarchy1"/>
    <dgm:cxn modelId="{0BA00E0E-BA21-4040-9E10-1850ECA234E5}" type="presParOf" srcId="{1A4D5016-99B7-414F-914B-957ECDC8ED87}" destId="{68B03BA0-A12D-47BF-8A10-277DFB7AFE52}" srcOrd="0" destOrd="0" presId="urn:microsoft.com/office/officeart/2005/8/layout/hierarchy1"/>
    <dgm:cxn modelId="{FDF78A1B-8C31-4D17-A376-A232412B5D74}" type="presParOf" srcId="{68B03BA0-A12D-47BF-8A10-277DFB7AFE52}" destId="{8AD7102C-2365-44C2-90FB-298C560FDB89}" srcOrd="0" destOrd="0" presId="urn:microsoft.com/office/officeart/2005/8/layout/hierarchy1"/>
    <dgm:cxn modelId="{E5C3D987-8596-4ACC-890C-D33C8CDD79D2}" type="presParOf" srcId="{68B03BA0-A12D-47BF-8A10-277DFB7AFE52}" destId="{8AC2A757-F2A6-4472-8446-0AA366F2A924}" srcOrd="1" destOrd="0" presId="urn:microsoft.com/office/officeart/2005/8/layout/hierarchy1"/>
    <dgm:cxn modelId="{8B0FB294-B661-42C9-8F6B-DDDDF7359B68}" type="presParOf" srcId="{1A4D5016-99B7-414F-914B-957ECDC8ED87}" destId="{5FB1CA36-2568-4FB4-BA32-ACB090297DF0}" srcOrd="1" destOrd="0" presId="urn:microsoft.com/office/officeart/2005/8/layout/hierarchy1"/>
    <dgm:cxn modelId="{36B13AE1-44D4-4290-9914-B1DE9F985665}" type="presParOf" srcId="{5FB1CA36-2568-4FB4-BA32-ACB090297DF0}" destId="{C772D741-B380-4868-BC27-DABF310C344E}" srcOrd="0" destOrd="0" presId="urn:microsoft.com/office/officeart/2005/8/layout/hierarchy1"/>
    <dgm:cxn modelId="{FD695D1E-44E6-4893-B753-24D20A0C5D6B}" type="presParOf" srcId="{5FB1CA36-2568-4FB4-BA32-ACB090297DF0}" destId="{6E413CF7-B0E7-4707-A7B5-2F3F565518E8}" srcOrd="1" destOrd="0" presId="urn:microsoft.com/office/officeart/2005/8/layout/hierarchy1"/>
    <dgm:cxn modelId="{6980D345-1D0B-40EE-92DA-8EF7E820E4D8}" type="presParOf" srcId="{6E413CF7-B0E7-4707-A7B5-2F3F565518E8}" destId="{778F1E30-A4A5-40E0-A4C8-2557A27D2605}" srcOrd="0" destOrd="0" presId="urn:microsoft.com/office/officeart/2005/8/layout/hierarchy1"/>
    <dgm:cxn modelId="{3265579A-C9D0-42E7-BEAD-0F22FF2538D5}" type="presParOf" srcId="{778F1E30-A4A5-40E0-A4C8-2557A27D2605}" destId="{7DF50E45-B649-4C14-8F24-EFE8BDB586BE}" srcOrd="0" destOrd="0" presId="urn:microsoft.com/office/officeart/2005/8/layout/hierarchy1"/>
    <dgm:cxn modelId="{15E7D994-2A33-45C9-96C6-947E4CEA1477}" type="presParOf" srcId="{778F1E30-A4A5-40E0-A4C8-2557A27D2605}" destId="{EE2546BB-92A1-46A6-B089-355CAACF2321}" srcOrd="1" destOrd="0" presId="urn:microsoft.com/office/officeart/2005/8/layout/hierarchy1"/>
    <dgm:cxn modelId="{8A7C5E65-D53C-44AE-B28B-DB9974F33ED1}" type="presParOf" srcId="{6E413CF7-B0E7-4707-A7B5-2F3F565518E8}" destId="{29060281-5D8D-44F6-9FD7-91A3F8B620A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2D741-B380-4868-BC27-DABF310C344E}">
      <dsp:nvSpPr>
        <dsp:cNvPr id="0" name=""/>
        <dsp:cNvSpPr/>
      </dsp:nvSpPr>
      <dsp:spPr>
        <a:xfrm>
          <a:off x="7548884" y="2096256"/>
          <a:ext cx="317908" cy="223994"/>
        </a:xfrm>
        <a:custGeom>
          <a:avLst/>
          <a:gdLst/>
          <a:ahLst/>
          <a:cxnLst/>
          <a:rect l="0" t="0" r="0" b="0"/>
          <a:pathLst>
            <a:path>
              <a:moveTo>
                <a:pt x="0" y="0"/>
              </a:moveTo>
              <a:lnTo>
                <a:pt x="0" y="99688"/>
              </a:lnTo>
              <a:lnTo>
                <a:pt x="317908" y="99688"/>
              </a:lnTo>
              <a:lnTo>
                <a:pt x="317908" y="2239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C5D6E-C0FA-4E88-9990-C6EBE159CB9D}">
      <dsp:nvSpPr>
        <dsp:cNvPr id="0" name=""/>
        <dsp:cNvSpPr/>
      </dsp:nvSpPr>
      <dsp:spPr>
        <a:xfrm>
          <a:off x="5365554" y="710424"/>
          <a:ext cx="2183329" cy="533769"/>
        </a:xfrm>
        <a:custGeom>
          <a:avLst/>
          <a:gdLst/>
          <a:ahLst/>
          <a:cxnLst/>
          <a:rect l="0" t="0" r="0" b="0"/>
          <a:pathLst>
            <a:path>
              <a:moveTo>
                <a:pt x="0" y="0"/>
              </a:moveTo>
              <a:lnTo>
                <a:pt x="0" y="409463"/>
              </a:lnTo>
              <a:lnTo>
                <a:pt x="2183329" y="409463"/>
              </a:lnTo>
              <a:lnTo>
                <a:pt x="2183329" y="5337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4E2B8E-37B5-458E-BFEC-6093D34C9162}">
      <dsp:nvSpPr>
        <dsp:cNvPr id="0" name=""/>
        <dsp:cNvSpPr/>
      </dsp:nvSpPr>
      <dsp:spPr>
        <a:xfrm>
          <a:off x="5572686" y="3182973"/>
          <a:ext cx="1156189" cy="545844"/>
        </a:xfrm>
        <a:custGeom>
          <a:avLst/>
          <a:gdLst/>
          <a:ahLst/>
          <a:cxnLst/>
          <a:rect l="0" t="0" r="0" b="0"/>
          <a:pathLst>
            <a:path>
              <a:moveTo>
                <a:pt x="0" y="0"/>
              </a:moveTo>
              <a:lnTo>
                <a:pt x="0" y="421538"/>
              </a:lnTo>
              <a:lnTo>
                <a:pt x="1156189" y="421538"/>
              </a:lnTo>
              <a:lnTo>
                <a:pt x="1156189" y="5458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22D74-EEAD-4878-A367-71FF346CE499}">
      <dsp:nvSpPr>
        <dsp:cNvPr id="0" name=""/>
        <dsp:cNvSpPr/>
      </dsp:nvSpPr>
      <dsp:spPr>
        <a:xfrm>
          <a:off x="5088861" y="3182973"/>
          <a:ext cx="483825" cy="545844"/>
        </a:xfrm>
        <a:custGeom>
          <a:avLst/>
          <a:gdLst/>
          <a:ahLst/>
          <a:cxnLst/>
          <a:rect l="0" t="0" r="0" b="0"/>
          <a:pathLst>
            <a:path>
              <a:moveTo>
                <a:pt x="483825" y="0"/>
              </a:moveTo>
              <a:lnTo>
                <a:pt x="483825" y="421538"/>
              </a:lnTo>
              <a:lnTo>
                <a:pt x="0" y="421538"/>
              </a:lnTo>
              <a:lnTo>
                <a:pt x="0" y="5458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EFBB9-1A3E-4B7C-8D7B-D5B10F7B6F59}">
      <dsp:nvSpPr>
        <dsp:cNvPr id="0" name=""/>
        <dsp:cNvSpPr/>
      </dsp:nvSpPr>
      <dsp:spPr>
        <a:xfrm>
          <a:off x="3448846" y="2096256"/>
          <a:ext cx="2123840" cy="234653"/>
        </a:xfrm>
        <a:custGeom>
          <a:avLst/>
          <a:gdLst/>
          <a:ahLst/>
          <a:cxnLst/>
          <a:rect l="0" t="0" r="0" b="0"/>
          <a:pathLst>
            <a:path>
              <a:moveTo>
                <a:pt x="0" y="0"/>
              </a:moveTo>
              <a:lnTo>
                <a:pt x="0" y="110348"/>
              </a:lnTo>
              <a:lnTo>
                <a:pt x="2123840" y="110348"/>
              </a:lnTo>
              <a:lnTo>
                <a:pt x="2123840" y="2346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D018E0-C64C-4413-8F5C-0C53740A8F7F}">
      <dsp:nvSpPr>
        <dsp:cNvPr id="0" name=""/>
        <dsp:cNvSpPr/>
      </dsp:nvSpPr>
      <dsp:spPr>
        <a:xfrm>
          <a:off x="2469670" y="3182973"/>
          <a:ext cx="979175" cy="545844"/>
        </a:xfrm>
        <a:custGeom>
          <a:avLst/>
          <a:gdLst/>
          <a:ahLst/>
          <a:cxnLst/>
          <a:rect l="0" t="0" r="0" b="0"/>
          <a:pathLst>
            <a:path>
              <a:moveTo>
                <a:pt x="0" y="0"/>
              </a:moveTo>
              <a:lnTo>
                <a:pt x="0" y="421538"/>
              </a:lnTo>
              <a:lnTo>
                <a:pt x="979175" y="421538"/>
              </a:lnTo>
              <a:lnTo>
                <a:pt x="979175" y="5458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AD517-90E7-473C-9A88-C3FF61D83D11}">
      <dsp:nvSpPr>
        <dsp:cNvPr id="0" name=""/>
        <dsp:cNvSpPr/>
      </dsp:nvSpPr>
      <dsp:spPr>
        <a:xfrm>
          <a:off x="1808830" y="3182973"/>
          <a:ext cx="660839" cy="545844"/>
        </a:xfrm>
        <a:custGeom>
          <a:avLst/>
          <a:gdLst/>
          <a:ahLst/>
          <a:cxnLst/>
          <a:rect l="0" t="0" r="0" b="0"/>
          <a:pathLst>
            <a:path>
              <a:moveTo>
                <a:pt x="660839" y="0"/>
              </a:moveTo>
              <a:lnTo>
                <a:pt x="660839" y="421538"/>
              </a:lnTo>
              <a:lnTo>
                <a:pt x="0" y="421538"/>
              </a:lnTo>
              <a:lnTo>
                <a:pt x="0" y="5458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63D73-9877-4CDB-B151-5160BC26FF16}">
      <dsp:nvSpPr>
        <dsp:cNvPr id="0" name=""/>
        <dsp:cNvSpPr/>
      </dsp:nvSpPr>
      <dsp:spPr>
        <a:xfrm>
          <a:off x="2469670" y="2096256"/>
          <a:ext cx="979175" cy="234653"/>
        </a:xfrm>
        <a:custGeom>
          <a:avLst/>
          <a:gdLst/>
          <a:ahLst/>
          <a:cxnLst/>
          <a:rect l="0" t="0" r="0" b="0"/>
          <a:pathLst>
            <a:path>
              <a:moveTo>
                <a:pt x="979175" y="0"/>
              </a:moveTo>
              <a:lnTo>
                <a:pt x="979175" y="110348"/>
              </a:lnTo>
              <a:lnTo>
                <a:pt x="0" y="110348"/>
              </a:lnTo>
              <a:lnTo>
                <a:pt x="0" y="2346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2B528-AABB-44EB-86D2-85276A60FE3A}">
      <dsp:nvSpPr>
        <dsp:cNvPr id="0" name=""/>
        <dsp:cNvSpPr/>
      </dsp:nvSpPr>
      <dsp:spPr>
        <a:xfrm>
          <a:off x="1006656" y="2096256"/>
          <a:ext cx="2442189" cy="234653"/>
        </a:xfrm>
        <a:custGeom>
          <a:avLst/>
          <a:gdLst/>
          <a:ahLst/>
          <a:cxnLst/>
          <a:rect l="0" t="0" r="0" b="0"/>
          <a:pathLst>
            <a:path>
              <a:moveTo>
                <a:pt x="2442189" y="0"/>
              </a:moveTo>
              <a:lnTo>
                <a:pt x="2442189" y="110348"/>
              </a:lnTo>
              <a:lnTo>
                <a:pt x="0" y="110348"/>
              </a:lnTo>
              <a:lnTo>
                <a:pt x="0" y="2346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AE5D0-C641-4A66-BDF5-4338282D25BB}">
      <dsp:nvSpPr>
        <dsp:cNvPr id="0" name=""/>
        <dsp:cNvSpPr/>
      </dsp:nvSpPr>
      <dsp:spPr>
        <a:xfrm>
          <a:off x="3448846" y="710424"/>
          <a:ext cx="1916708" cy="533769"/>
        </a:xfrm>
        <a:custGeom>
          <a:avLst/>
          <a:gdLst/>
          <a:ahLst/>
          <a:cxnLst/>
          <a:rect l="0" t="0" r="0" b="0"/>
          <a:pathLst>
            <a:path>
              <a:moveTo>
                <a:pt x="1916708" y="0"/>
              </a:moveTo>
              <a:lnTo>
                <a:pt x="1916708" y="409463"/>
              </a:lnTo>
              <a:lnTo>
                <a:pt x="0" y="409463"/>
              </a:lnTo>
              <a:lnTo>
                <a:pt x="0" y="5337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BBD16-6EB7-4E54-8B86-99C1E85B2F2B}">
      <dsp:nvSpPr>
        <dsp:cNvPr id="0" name=""/>
        <dsp:cNvSpPr/>
      </dsp:nvSpPr>
      <dsp:spPr>
        <a:xfrm>
          <a:off x="4694639" y="-141637"/>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0AA6E-FFEB-4B9E-88E2-15C965A5C2EC}">
      <dsp:nvSpPr>
        <dsp:cNvPr id="0" name=""/>
        <dsp:cNvSpPr/>
      </dsp:nvSpPr>
      <dsp:spPr>
        <a:xfrm>
          <a:off x="4843731" y="0"/>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Basis for Taxation</a:t>
          </a:r>
          <a:endParaRPr lang="en-US" sz="1400" kern="1200" dirty="0"/>
        </a:p>
      </dsp:txBody>
      <dsp:txXfrm>
        <a:off x="4868687" y="24956"/>
        <a:ext cx="1291918" cy="802150"/>
      </dsp:txXfrm>
    </dsp:sp>
    <dsp:sp modelId="{5F4AD391-7E24-4E96-8ADC-8141CC8AEBC1}">
      <dsp:nvSpPr>
        <dsp:cNvPr id="0" name=""/>
        <dsp:cNvSpPr/>
      </dsp:nvSpPr>
      <dsp:spPr>
        <a:xfrm>
          <a:off x="2777930" y="1244194"/>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5C61E-F725-4DB0-98C2-3BF939401190}">
      <dsp:nvSpPr>
        <dsp:cNvPr id="0" name=""/>
        <dsp:cNvSpPr/>
      </dsp:nvSpPr>
      <dsp:spPr>
        <a:xfrm>
          <a:off x="2927023" y="1385831"/>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Ability-to-pay (economic capacity)</a:t>
          </a:r>
          <a:endParaRPr lang="en-US" sz="1400" kern="1200" dirty="0"/>
        </a:p>
      </dsp:txBody>
      <dsp:txXfrm>
        <a:off x="2951979" y="1410787"/>
        <a:ext cx="1291918" cy="802150"/>
      </dsp:txXfrm>
    </dsp:sp>
    <dsp:sp modelId="{1145603C-D854-488C-9B1C-87F322849A0F}">
      <dsp:nvSpPr>
        <dsp:cNvPr id="0" name=""/>
        <dsp:cNvSpPr/>
      </dsp:nvSpPr>
      <dsp:spPr>
        <a:xfrm>
          <a:off x="335740" y="2330910"/>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D547E-60A5-4147-A882-354407948437}">
      <dsp:nvSpPr>
        <dsp:cNvPr id="0" name=""/>
        <dsp:cNvSpPr/>
      </dsp:nvSpPr>
      <dsp:spPr>
        <a:xfrm>
          <a:off x="484833" y="2472548"/>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Income</a:t>
          </a:r>
          <a:endParaRPr lang="en-US" sz="1400" kern="1200" dirty="0"/>
        </a:p>
      </dsp:txBody>
      <dsp:txXfrm>
        <a:off x="509789" y="2497504"/>
        <a:ext cx="1291918" cy="802150"/>
      </dsp:txXfrm>
    </dsp:sp>
    <dsp:sp modelId="{5BCC9585-3BCF-4B05-883A-D27DE25E2689}">
      <dsp:nvSpPr>
        <dsp:cNvPr id="0" name=""/>
        <dsp:cNvSpPr/>
      </dsp:nvSpPr>
      <dsp:spPr>
        <a:xfrm>
          <a:off x="1798755" y="2330910"/>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E3B8C4-1962-45EA-A1B3-FD612C77D946}">
      <dsp:nvSpPr>
        <dsp:cNvPr id="0" name=""/>
        <dsp:cNvSpPr/>
      </dsp:nvSpPr>
      <dsp:spPr>
        <a:xfrm>
          <a:off x="1947847" y="2472548"/>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Consumption</a:t>
          </a:r>
          <a:endParaRPr lang="en-US" sz="1400" kern="1200" dirty="0"/>
        </a:p>
      </dsp:txBody>
      <dsp:txXfrm>
        <a:off x="1972803" y="2497504"/>
        <a:ext cx="1291918" cy="802150"/>
      </dsp:txXfrm>
    </dsp:sp>
    <dsp:sp modelId="{768FE74D-FD0C-47BE-AC34-DAB5ED30F062}">
      <dsp:nvSpPr>
        <dsp:cNvPr id="0" name=""/>
        <dsp:cNvSpPr/>
      </dsp:nvSpPr>
      <dsp:spPr>
        <a:xfrm>
          <a:off x="1137915" y="3728817"/>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775DE-8443-498D-97C3-82D7C05EFA05}">
      <dsp:nvSpPr>
        <dsp:cNvPr id="0" name=""/>
        <dsp:cNvSpPr/>
      </dsp:nvSpPr>
      <dsp:spPr>
        <a:xfrm>
          <a:off x="1287007" y="3870454"/>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Sales and VA taxes</a:t>
          </a:r>
          <a:endParaRPr lang="en-US" sz="1400" kern="1200" dirty="0"/>
        </a:p>
      </dsp:txBody>
      <dsp:txXfrm>
        <a:off x="1311963" y="3895410"/>
        <a:ext cx="1291918" cy="802150"/>
      </dsp:txXfrm>
    </dsp:sp>
    <dsp:sp modelId="{0C1104CF-CA30-47B0-B1BE-F118F4F27990}">
      <dsp:nvSpPr>
        <dsp:cNvPr id="0" name=""/>
        <dsp:cNvSpPr/>
      </dsp:nvSpPr>
      <dsp:spPr>
        <a:xfrm>
          <a:off x="2777930" y="3728817"/>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4558F-647F-4187-8010-5EFA2443E005}">
      <dsp:nvSpPr>
        <dsp:cNvPr id="0" name=""/>
        <dsp:cNvSpPr/>
      </dsp:nvSpPr>
      <dsp:spPr>
        <a:xfrm>
          <a:off x="2927023" y="3870454"/>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Broad-based consumption taxes</a:t>
          </a:r>
          <a:endParaRPr lang="en-US" sz="1400" kern="1200" dirty="0"/>
        </a:p>
      </dsp:txBody>
      <dsp:txXfrm>
        <a:off x="2951979" y="3895410"/>
        <a:ext cx="1291918" cy="802150"/>
      </dsp:txXfrm>
    </dsp:sp>
    <dsp:sp modelId="{F1F4B17C-6B81-45CD-A595-AF38CA19BF25}">
      <dsp:nvSpPr>
        <dsp:cNvPr id="0" name=""/>
        <dsp:cNvSpPr/>
      </dsp:nvSpPr>
      <dsp:spPr>
        <a:xfrm>
          <a:off x="4901771" y="2330910"/>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406C3-CDED-4909-9409-6A0B831D6131}">
      <dsp:nvSpPr>
        <dsp:cNvPr id="0" name=""/>
        <dsp:cNvSpPr/>
      </dsp:nvSpPr>
      <dsp:spPr>
        <a:xfrm>
          <a:off x="5050863" y="2472548"/>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Wealth</a:t>
          </a:r>
          <a:endParaRPr lang="en-US" sz="1400" kern="1200" dirty="0"/>
        </a:p>
      </dsp:txBody>
      <dsp:txXfrm>
        <a:off x="5075819" y="2497504"/>
        <a:ext cx="1291918" cy="802150"/>
      </dsp:txXfrm>
    </dsp:sp>
    <dsp:sp modelId="{AD5405F3-542E-42F2-9A51-9B4D6481617C}">
      <dsp:nvSpPr>
        <dsp:cNvPr id="0" name=""/>
        <dsp:cNvSpPr/>
      </dsp:nvSpPr>
      <dsp:spPr>
        <a:xfrm>
          <a:off x="4417946" y="3728817"/>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5C5AF-3800-485B-8BA4-B7C6426EB31A}">
      <dsp:nvSpPr>
        <dsp:cNvPr id="0" name=""/>
        <dsp:cNvSpPr/>
      </dsp:nvSpPr>
      <dsp:spPr>
        <a:xfrm>
          <a:off x="4567038" y="3870454"/>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Property tax</a:t>
          </a:r>
          <a:endParaRPr lang="en-US" sz="1400" kern="1200" dirty="0"/>
        </a:p>
      </dsp:txBody>
      <dsp:txXfrm>
        <a:off x="4591994" y="3895410"/>
        <a:ext cx="1291918" cy="802150"/>
      </dsp:txXfrm>
    </dsp:sp>
    <dsp:sp modelId="{3557FC16-E539-4F01-AC1B-01AE7FFBDD15}">
      <dsp:nvSpPr>
        <dsp:cNvPr id="0" name=""/>
        <dsp:cNvSpPr/>
      </dsp:nvSpPr>
      <dsp:spPr>
        <a:xfrm>
          <a:off x="6057961" y="3728817"/>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4BF13-3DFC-4E0E-8254-E88DBBA546DF}">
      <dsp:nvSpPr>
        <dsp:cNvPr id="0" name=""/>
        <dsp:cNvSpPr/>
      </dsp:nvSpPr>
      <dsp:spPr>
        <a:xfrm>
          <a:off x="6207053" y="3870454"/>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Death and gift taxes</a:t>
          </a:r>
          <a:endParaRPr lang="en-US" sz="1400" kern="1200" dirty="0"/>
        </a:p>
      </dsp:txBody>
      <dsp:txXfrm>
        <a:off x="6232009" y="3895410"/>
        <a:ext cx="1291918" cy="802150"/>
      </dsp:txXfrm>
    </dsp:sp>
    <dsp:sp modelId="{8AD7102C-2365-44C2-90FB-298C560FDB89}">
      <dsp:nvSpPr>
        <dsp:cNvPr id="0" name=""/>
        <dsp:cNvSpPr/>
      </dsp:nvSpPr>
      <dsp:spPr>
        <a:xfrm>
          <a:off x="6877969" y="1244194"/>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2A757-F2A6-4472-8446-0AA366F2A924}">
      <dsp:nvSpPr>
        <dsp:cNvPr id="0" name=""/>
        <dsp:cNvSpPr/>
      </dsp:nvSpPr>
      <dsp:spPr>
        <a:xfrm>
          <a:off x="7027061" y="1385831"/>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Benefits-received</a:t>
          </a:r>
          <a:endParaRPr lang="en-US" sz="1400" kern="1200" dirty="0"/>
        </a:p>
      </dsp:txBody>
      <dsp:txXfrm>
        <a:off x="7052017" y="1410787"/>
        <a:ext cx="1291918" cy="802150"/>
      </dsp:txXfrm>
    </dsp:sp>
    <dsp:sp modelId="{7DF50E45-B649-4C14-8F24-EFE8BDB586BE}">
      <dsp:nvSpPr>
        <dsp:cNvPr id="0" name=""/>
        <dsp:cNvSpPr/>
      </dsp:nvSpPr>
      <dsp:spPr>
        <a:xfrm>
          <a:off x="7195877" y="2320251"/>
          <a:ext cx="1341830" cy="852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546BB-92A1-46A6-B089-355CAACF2321}">
      <dsp:nvSpPr>
        <dsp:cNvPr id="0" name=""/>
        <dsp:cNvSpPr/>
      </dsp:nvSpPr>
      <dsp:spPr>
        <a:xfrm>
          <a:off x="7344969" y="2461888"/>
          <a:ext cx="1341830" cy="8520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Base related to usage, e. g., motor fuels </a:t>
          </a:r>
          <a:endParaRPr lang="en-US" sz="1400" kern="1200" dirty="0"/>
        </a:p>
      </dsp:txBody>
      <dsp:txXfrm>
        <a:off x="7369925" y="2486844"/>
        <a:ext cx="1291918" cy="8021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EEF96DE-6E21-4573-A82D-AD01FBA8E95E}" type="slidenum">
              <a:rPr lang="en-US"/>
              <a:pPr>
                <a:defRPr/>
              </a:pPr>
              <a:t>‹#›</a:t>
            </a:fld>
            <a:endParaRPr lang="en-US" dirty="0"/>
          </a:p>
        </p:txBody>
      </p:sp>
    </p:spTree>
    <p:extLst>
      <p:ext uri="{BB962C8B-B14F-4D97-AF65-F5344CB8AC3E}">
        <p14:creationId xmlns:p14="http://schemas.microsoft.com/office/powerpoint/2010/main" val="300857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9CE517D-0EDE-42C5-88CD-B97D98F1572E}" type="slidenum">
              <a:rPr lang="en-US"/>
              <a:pPr>
                <a:defRPr/>
              </a:pPr>
              <a:t>‹#›</a:t>
            </a:fld>
            <a:endParaRPr lang="en-US" dirty="0"/>
          </a:p>
        </p:txBody>
      </p:sp>
    </p:spTree>
    <p:extLst>
      <p:ext uri="{BB962C8B-B14F-4D97-AF65-F5344CB8AC3E}">
        <p14:creationId xmlns:p14="http://schemas.microsoft.com/office/powerpoint/2010/main" val="224389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ADE4BCB-F649-496C-9656-C2AF49ED1F17}" type="slidenum">
              <a:rPr lang="en-US" altLang="en-US" smtClean="0"/>
              <a:pPr eaLnBrk="1" hangingPunct="1">
                <a:spcBef>
                  <a:spcPct val="0"/>
                </a:spcBef>
              </a:pPr>
              <a:t>1</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880F58D-A65A-4567-BAE2-07203CD69ADC}" type="slidenum">
              <a:rPr lang="en-US" altLang="en-US" smtClean="0"/>
              <a:pPr eaLnBrk="1" hangingPunct="1">
                <a:spcBef>
                  <a:spcPct val="0"/>
                </a:spcBef>
              </a:pPr>
              <a:t>29</a:t>
            </a:fld>
            <a:endParaRPr lang="en-US" alt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06936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6BDDDD6-18AA-4C22-B373-D73761934AA1}" type="slidenum">
              <a:rPr lang="en-US" altLang="en-US" smtClean="0"/>
              <a:pPr eaLnBrk="1" hangingPunct="1">
                <a:spcBef>
                  <a:spcPct val="0"/>
                </a:spcBef>
              </a:pPr>
              <a:t>35</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20221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E517D-0EDE-42C5-88CD-B97D98F1572E}" type="slidenum">
              <a:rPr lang="en-US" smtClean="0"/>
              <a:pPr>
                <a:defRPr/>
              </a:pPr>
              <a:t>37</a:t>
            </a:fld>
            <a:endParaRPr lang="en-US" dirty="0"/>
          </a:p>
        </p:txBody>
      </p:sp>
    </p:spTree>
    <p:extLst>
      <p:ext uri="{BB962C8B-B14F-4D97-AF65-F5344CB8AC3E}">
        <p14:creationId xmlns:p14="http://schemas.microsoft.com/office/powerpoint/2010/main" val="334958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E517D-0EDE-42C5-88CD-B97D98F1572E}" type="slidenum">
              <a:rPr lang="en-US" smtClean="0"/>
              <a:pPr>
                <a:defRPr/>
              </a:pPr>
              <a:t>39</a:t>
            </a:fld>
            <a:endParaRPr lang="en-US" dirty="0"/>
          </a:p>
        </p:txBody>
      </p:sp>
    </p:spTree>
    <p:extLst>
      <p:ext uri="{BB962C8B-B14F-4D97-AF65-F5344CB8AC3E}">
        <p14:creationId xmlns:p14="http://schemas.microsoft.com/office/powerpoint/2010/main" val="404470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F283E7E-8D46-49AD-8485-B77CF61ED680}" type="slidenum">
              <a:rPr lang="en-US" altLang="en-US" smtClean="0"/>
              <a:pPr eaLnBrk="1" hangingPunct="1">
                <a:spcBef>
                  <a:spcPct val="0"/>
                </a:spcBef>
              </a:pPr>
              <a:t>41</a:t>
            </a:fld>
            <a:endParaRPr lang="en-US" alt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232217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0DDE421-8BB1-4289-B0EF-A310E537AED3}" type="slidenum">
              <a:rPr lang="en-US" altLang="en-US" smtClean="0"/>
              <a:pPr eaLnBrk="1" hangingPunct="1">
                <a:spcBef>
                  <a:spcPct val="0"/>
                </a:spcBef>
              </a:pPr>
              <a:t>42</a:t>
            </a:fld>
            <a:endParaRPr lang="en-US" alt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10786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F283E7E-8D46-49AD-8485-B77CF61ED680}" type="slidenum">
              <a:rPr lang="en-US" altLang="en-US" smtClean="0"/>
              <a:pPr eaLnBrk="1" hangingPunct="1">
                <a:spcBef>
                  <a:spcPct val="0"/>
                </a:spcBef>
              </a:pPr>
              <a:t>49</a:t>
            </a:fld>
            <a:endParaRPr lang="en-US" alt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2061032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4EB0E-206E-401D-850F-F4CBCA94D1B6}" type="slidenum">
              <a:rPr lang="en-US" altLang="en-US" smtClean="0"/>
              <a:pPr eaLnBrk="1" hangingPunct="1">
                <a:spcBef>
                  <a:spcPct val="0"/>
                </a:spcBef>
              </a:pPr>
              <a:t>62</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658518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6ECBDD3-C587-4806-8C96-61A2AE93551C}" type="slidenum">
              <a:rPr lang="en-US" altLang="en-US" smtClean="0"/>
              <a:pPr eaLnBrk="1" hangingPunct="1">
                <a:spcBef>
                  <a:spcPct val="0"/>
                </a:spcBef>
              </a:pPr>
              <a:t>63</a:t>
            </a:fld>
            <a:endParaRPr lang="en-US" alt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949494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AD549B-1D72-44E3-85A1-3949F9874485}" type="slidenum">
              <a:rPr lang="en-US" altLang="en-US"/>
              <a:pPr eaLnBrk="1" hangingPunct="1">
                <a:spcBef>
                  <a:spcPct val="0"/>
                </a:spcBef>
              </a:pPr>
              <a:t>66</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4586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8E57EC7-C41E-40CD-A563-B0D4D7BA7DCB}" type="slidenum">
              <a:rPr lang="en-US" altLang="en-US" smtClean="0"/>
              <a:pPr eaLnBrk="1" hangingPunct="1">
                <a:spcBef>
                  <a:spcPct val="0"/>
                </a:spcBef>
              </a:pPr>
              <a:t>4</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E517D-0EDE-42C5-88CD-B97D98F1572E}" type="slidenum">
              <a:rPr lang="en-US" smtClean="0"/>
              <a:pPr>
                <a:defRPr/>
              </a:pPr>
              <a:t>92</a:t>
            </a:fld>
            <a:endParaRPr lang="en-US" dirty="0"/>
          </a:p>
        </p:txBody>
      </p:sp>
    </p:spTree>
    <p:extLst>
      <p:ext uri="{BB962C8B-B14F-4D97-AF65-F5344CB8AC3E}">
        <p14:creationId xmlns:p14="http://schemas.microsoft.com/office/powerpoint/2010/main" val="286897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880F58D-A65A-4567-BAE2-07203CD69ADC}" type="slidenum">
              <a:rPr lang="en-US" altLang="en-US" smtClean="0"/>
              <a:pPr eaLnBrk="1" hangingPunct="1">
                <a:spcBef>
                  <a:spcPct val="0"/>
                </a:spcBef>
              </a:pPr>
              <a:t>6</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6BDDDD6-18AA-4C22-B373-D73761934AA1}" type="slidenum">
              <a:rPr lang="en-US" altLang="en-US" smtClean="0"/>
              <a:pPr eaLnBrk="1" hangingPunct="1">
                <a:spcBef>
                  <a:spcPct val="0"/>
                </a:spcBef>
              </a:pPr>
              <a:t>11</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F283E7E-8D46-49AD-8485-B77CF61ED680}" type="slidenum">
              <a:rPr lang="en-US" altLang="en-US" smtClean="0"/>
              <a:pPr eaLnBrk="1" hangingPunct="1">
                <a:spcBef>
                  <a:spcPct val="0"/>
                </a:spcBef>
              </a:pPr>
              <a:t>13</a:t>
            </a:fld>
            <a:endParaRPr lang="en-US" alt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0DDE421-8BB1-4289-B0EF-A310E537AED3}" type="slidenum">
              <a:rPr lang="en-US" altLang="en-US" smtClean="0"/>
              <a:pPr eaLnBrk="1" hangingPunct="1">
                <a:spcBef>
                  <a:spcPct val="0"/>
                </a:spcBef>
              </a:pPr>
              <a:t>14</a:t>
            </a:fld>
            <a:endParaRPr lang="en-US" alt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ADE4BCB-F649-496C-9656-C2AF49ED1F17}" type="slidenum">
              <a:rPr lang="en-US" altLang="en-US" smtClean="0"/>
              <a:pPr eaLnBrk="1" hangingPunct="1">
                <a:spcBef>
                  <a:spcPct val="0"/>
                </a:spcBef>
              </a:pPr>
              <a:t>22</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02533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8E57EC7-C41E-40CD-A563-B0D4D7BA7DCB}" type="slidenum">
              <a:rPr lang="en-US" altLang="en-US" smtClean="0"/>
              <a:pPr eaLnBrk="1" hangingPunct="1">
                <a:spcBef>
                  <a:spcPct val="0"/>
                </a:spcBef>
              </a:pPr>
              <a:t>27</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31593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CE517D-0EDE-42C5-88CD-B97D98F1572E}" type="slidenum">
              <a:rPr lang="en-US" smtClean="0"/>
              <a:pPr>
                <a:defRPr/>
              </a:pPr>
              <a:t>28</a:t>
            </a:fld>
            <a:endParaRPr lang="en-US" dirty="0"/>
          </a:p>
        </p:txBody>
      </p:sp>
    </p:spTree>
    <p:extLst>
      <p:ext uri="{BB962C8B-B14F-4D97-AF65-F5344CB8AC3E}">
        <p14:creationId xmlns:p14="http://schemas.microsoft.com/office/powerpoint/2010/main" val="250282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B0BDE8-634A-4576-92F6-F1B789B9FA9F}" type="slidenum">
              <a:rPr lang="en-US"/>
              <a:pPr>
                <a:defRPr/>
              </a:pPr>
              <a:t>‹#›</a:t>
            </a:fld>
            <a:endParaRPr lang="en-US" dirty="0"/>
          </a:p>
        </p:txBody>
      </p:sp>
    </p:spTree>
    <p:extLst>
      <p:ext uri="{BB962C8B-B14F-4D97-AF65-F5344CB8AC3E}">
        <p14:creationId xmlns:p14="http://schemas.microsoft.com/office/powerpoint/2010/main" val="358751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786DB4-B661-46A8-BED9-F1FE67ECB6AD}" type="slidenum">
              <a:rPr lang="en-US"/>
              <a:pPr>
                <a:defRPr/>
              </a:pPr>
              <a:t>‹#›</a:t>
            </a:fld>
            <a:endParaRPr lang="en-US" dirty="0"/>
          </a:p>
        </p:txBody>
      </p:sp>
    </p:spTree>
    <p:extLst>
      <p:ext uri="{BB962C8B-B14F-4D97-AF65-F5344CB8AC3E}">
        <p14:creationId xmlns:p14="http://schemas.microsoft.com/office/powerpoint/2010/main" val="269655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558266C-FCE7-43BA-AB87-DC27E1F0316F}" type="slidenum">
              <a:rPr lang="en-US"/>
              <a:pPr>
                <a:defRPr/>
              </a:pPr>
              <a:t>‹#›</a:t>
            </a:fld>
            <a:endParaRPr lang="en-US" dirty="0"/>
          </a:p>
        </p:txBody>
      </p:sp>
    </p:spTree>
    <p:extLst>
      <p:ext uri="{BB962C8B-B14F-4D97-AF65-F5344CB8AC3E}">
        <p14:creationId xmlns:p14="http://schemas.microsoft.com/office/powerpoint/2010/main" val="3890316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E8DD2B-1448-4CD7-85BD-BA2C4F9ED99C}" type="slidenum">
              <a:rPr lang="en-US"/>
              <a:pPr>
                <a:defRPr/>
              </a:pPr>
              <a:t>‹#›</a:t>
            </a:fld>
            <a:endParaRPr lang="en-US" dirty="0"/>
          </a:p>
        </p:txBody>
      </p:sp>
    </p:spTree>
    <p:extLst>
      <p:ext uri="{BB962C8B-B14F-4D97-AF65-F5344CB8AC3E}">
        <p14:creationId xmlns:p14="http://schemas.microsoft.com/office/powerpoint/2010/main" val="393337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4D7790-3815-4D86-B573-84560185EED2}" type="slidenum">
              <a:rPr lang="en-US"/>
              <a:pPr>
                <a:defRPr/>
              </a:pPr>
              <a:t>‹#›</a:t>
            </a:fld>
            <a:endParaRPr lang="en-US" dirty="0"/>
          </a:p>
        </p:txBody>
      </p:sp>
    </p:spTree>
    <p:extLst>
      <p:ext uri="{BB962C8B-B14F-4D97-AF65-F5344CB8AC3E}">
        <p14:creationId xmlns:p14="http://schemas.microsoft.com/office/powerpoint/2010/main" val="328354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EA7837-C3D6-4900-9C5A-1B6A762A26AC}" type="slidenum">
              <a:rPr lang="en-US"/>
              <a:pPr>
                <a:defRPr/>
              </a:pPr>
              <a:t>‹#›</a:t>
            </a:fld>
            <a:endParaRPr lang="en-US"/>
          </a:p>
        </p:txBody>
      </p:sp>
    </p:spTree>
    <p:extLst>
      <p:ext uri="{BB962C8B-B14F-4D97-AF65-F5344CB8AC3E}">
        <p14:creationId xmlns:p14="http://schemas.microsoft.com/office/powerpoint/2010/main" val="3482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0321EE-54CA-45ED-AA74-D914C9AFECF5}" type="slidenum">
              <a:rPr lang="en-US"/>
              <a:pPr>
                <a:defRPr/>
              </a:pPr>
              <a:t>‹#›</a:t>
            </a:fld>
            <a:endParaRPr lang="en-US" dirty="0"/>
          </a:p>
        </p:txBody>
      </p:sp>
    </p:spTree>
    <p:extLst>
      <p:ext uri="{BB962C8B-B14F-4D97-AF65-F5344CB8AC3E}">
        <p14:creationId xmlns:p14="http://schemas.microsoft.com/office/powerpoint/2010/main" val="43308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E081F5-A134-4FD4-820A-234FED59D14E}" type="slidenum">
              <a:rPr lang="en-US"/>
              <a:pPr>
                <a:defRPr/>
              </a:pPr>
              <a:t>‹#›</a:t>
            </a:fld>
            <a:endParaRPr lang="en-US" dirty="0"/>
          </a:p>
        </p:txBody>
      </p:sp>
    </p:spTree>
    <p:extLst>
      <p:ext uri="{BB962C8B-B14F-4D97-AF65-F5344CB8AC3E}">
        <p14:creationId xmlns:p14="http://schemas.microsoft.com/office/powerpoint/2010/main" val="264253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469BF7-1D21-4939-909E-2B6C8C7C6D39}" type="slidenum">
              <a:rPr lang="en-US"/>
              <a:pPr>
                <a:defRPr/>
              </a:pPr>
              <a:t>‹#›</a:t>
            </a:fld>
            <a:endParaRPr lang="en-US" dirty="0"/>
          </a:p>
        </p:txBody>
      </p:sp>
    </p:spTree>
    <p:extLst>
      <p:ext uri="{BB962C8B-B14F-4D97-AF65-F5344CB8AC3E}">
        <p14:creationId xmlns:p14="http://schemas.microsoft.com/office/powerpoint/2010/main" val="308838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34E3018-3FB9-4D42-A397-9587F5184B41}" type="slidenum">
              <a:rPr lang="en-US"/>
              <a:pPr>
                <a:defRPr/>
              </a:pPr>
              <a:t>‹#›</a:t>
            </a:fld>
            <a:endParaRPr lang="en-US" dirty="0"/>
          </a:p>
        </p:txBody>
      </p:sp>
    </p:spTree>
    <p:extLst>
      <p:ext uri="{BB962C8B-B14F-4D97-AF65-F5344CB8AC3E}">
        <p14:creationId xmlns:p14="http://schemas.microsoft.com/office/powerpoint/2010/main" val="179433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2A71FC1-24C5-478C-883A-B7EF1AA3E19C}" type="slidenum">
              <a:rPr lang="en-US"/>
              <a:pPr>
                <a:defRPr/>
              </a:pPr>
              <a:t>‹#›</a:t>
            </a:fld>
            <a:endParaRPr lang="en-US" dirty="0"/>
          </a:p>
        </p:txBody>
      </p:sp>
    </p:spTree>
    <p:extLst>
      <p:ext uri="{BB962C8B-B14F-4D97-AF65-F5344CB8AC3E}">
        <p14:creationId xmlns:p14="http://schemas.microsoft.com/office/powerpoint/2010/main" val="110675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2327B84-C6D0-4C39-942C-E34F3D032B52}" type="slidenum">
              <a:rPr lang="en-US"/>
              <a:pPr>
                <a:defRPr/>
              </a:pPr>
              <a:t>‹#›</a:t>
            </a:fld>
            <a:endParaRPr lang="en-US" dirty="0"/>
          </a:p>
        </p:txBody>
      </p:sp>
    </p:spTree>
    <p:extLst>
      <p:ext uri="{BB962C8B-B14F-4D97-AF65-F5344CB8AC3E}">
        <p14:creationId xmlns:p14="http://schemas.microsoft.com/office/powerpoint/2010/main" val="62456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3AD854-218A-4ABB-9C51-5433AE230693}" type="slidenum">
              <a:rPr lang="en-US"/>
              <a:pPr>
                <a:defRPr/>
              </a:pPr>
              <a:t>‹#›</a:t>
            </a:fld>
            <a:endParaRPr lang="en-US" dirty="0"/>
          </a:p>
        </p:txBody>
      </p:sp>
    </p:spTree>
    <p:extLst>
      <p:ext uri="{BB962C8B-B14F-4D97-AF65-F5344CB8AC3E}">
        <p14:creationId xmlns:p14="http://schemas.microsoft.com/office/powerpoint/2010/main" val="425447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9B446E3-48E6-45D5-944F-4A44711B3081}" type="slidenum">
              <a:rPr lang="en-US"/>
              <a:pPr>
                <a:defRPr/>
              </a:pPr>
              <a:t>‹#›</a:t>
            </a:fld>
            <a:endParaRPr lang="en-US" dirty="0"/>
          </a:p>
        </p:txBody>
      </p:sp>
    </p:spTree>
    <p:extLst>
      <p:ext uri="{BB962C8B-B14F-4D97-AF65-F5344CB8AC3E}">
        <p14:creationId xmlns:p14="http://schemas.microsoft.com/office/powerpoint/2010/main" val="13726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BC5BA72-4300-4114-AA04-8EB6A84A5BF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81.wmf"/><Relationship Id="rId5" Type="http://schemas.openxmlformats.org/officeDocument/2006/relationships/oleObject" Target="../embeddings/oleObject11.bin"/><Relationship Id="rId4" Type="http://schemas.openxmlformats.org/officeDocument/2006/relationships/image" Target="../media/image80.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www.aei.org/events/2012/06/04/pro-growth-and-progressive-tax-reform-a-closer-look-at-the-x-tax/"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6.w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wmf"/><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t_lQHKiUcog" TargetMode="External"/><Relationship Id="rId13" Type="http://schemas.openxmlformats.org/officeDocument/2006/relationships/hyperlink" Target="https://video.search.yahoo.com/yhs/search?fr=yhs-mozilla-002&amp;hsimp=yhs-002&amp;hspart=mozilla&amp;p=income+in+equality+tutorial#id=2&amp;vid=68ef9f6d3e7b25f998487add79892000&amp;action=click" TargetMode="External"/><Relationship Id="rId18" Type="http://schemas.openxmlformats.org/officeDocument/2006/relationships/hyperlink" Target="https://www.youtube.com/watch?v=pUkRo9COd38" TargetMode="External"/><Relationship Id="rId3" Type="http://schemas.openxmlformats.org/officeDocument/2006/relationships/hyperlink" Target="https://www.khanacademy.org/economics-finance-domain/microeconomics/supply-demand-equilibrium" TargetMode="External"/><Relationship Id="rId7" Type="http://schemas.openxmlformats.org/officeDocument/2006/relationships/hyperlink" Target="https://www.youtube.com/watch?v=gREbbNJ5dO0" TargetMode="External"/><Relationship Id="rId12" Type="http://schemas.openxmlformats.org/officeDocument/2006/relationships/hyperlink" Target="https://www.khanacademy.org/economics-finance-domain/core-finance/interest-tutorial/present-value/v/time-value-of-money" TargetMode="External"/><Relationship Id="rId17" Type="http://schemas.openxmlformats.org/officeDocument/2006/relationships/hyperlink" Target="https://video.search.yahoo.com/yhs/search?fr=yhs-mozilla-002&amp;hsimp=yhs-002&amp;hspart=mozilla&amp;p=moral+hazard+explained#id=4&amp;vid=9c2546a19d309fb6eb75ad84c8424a26&amp;action=click" TargetMode="External"/><Relationship Id="rId2" Type="http://schemas.openxmlformats.org/officeDocument/2006/relationships/hyperlink" Target="https://www.khanacademy.org/economics-finance-domain/macroeconomics/gdp-topic/circular-econ-gdp-tutorial/v/circular-flow-of-income-and-expenditures" TargetMode="External"/><Relationship Id="rId16" Type="http://schemas.openxmlformats.org/officeDocument/2006/relationships/hyperlink" Target="https://www.youtube.com/watch?v=sXPXpJ5vMnU" TargetMode="External"/><Relationship Id="rId1" Type="http://schemas.openxmlformats.org/officeDocument/2006/relationships/slideLayout" Target="../slideLayouts/slideLayout7.xml"/><Relationship Id="rId6" Type="http://schemas.openxmlformats.org/officeDocument/2006/relationships/hyperlink" Target="https://www.khanacademy.org/economics-finance-domain/microeconomics/consumer-producer-surplus/externalities-topic/a/public-goods-cnx" TargetMode="External"/><Relationship Id="rId11" Type="http://schemas.openxmlformats.org/officeDocument/2006/relationships/hyperlink" Target="https://video.search.yahoo.com/search/video?fr=ymyy-t-999&amp;p=rent+seeking+tutorial+graphs#id=1&amp;vid=31e14ef7d667bdccf0577d6fdbf9e4e2&amp;action=click" TargetMode="External"/><Relationship Id="rId5" Type="http://schemas.openxmlformats.org/officeDocument/2006/relationships/hyperlink" Target="https://www.khanacademy.org/economics-finance-domain/microeconomics/consumer-producer-surplus/consumer-producer-surplus-tut" TargetMode="External"/><Relationship Id="rId15" Type="http://schemas.openxmlformats.org/officeDocument/2006/relationships/hyperlink" Target="https://www.youtube.com/watch?v=3MYpapB5q2g" TargetMode="External"/><Relationship Id="rId10" Type="http://schemas.openxmlformats.org/officeDocument/2006/relationships/hyperlink" Target="https://www.youtube.com/watch?v=cFt0k6n_HKc" TargetMode="External"/><Relationship Id="rId19" Type="http://schemas.openxmlformats.org/officeDocument/2006/relationships/hyperlink" Target="https://www.ssa.gov/section218training/basic_course_3.htm" TargetMode="External"/><Relationship Id="rId4" Type="http://schemas.openxmlformats.org/officeDocument/2006/relationships/hyperlink" Target="https://www.khanacademy.org/economics-finance-domain/microeconomics/consumer-producer-surplus/deadweight-loss-tutorial/a/demand-supply-and-efficiency-cnx" TargetMode="External"/><Relationship Id="rId9" Type="http://schemas.openxmlformats.org/officeDocument/2006/relationships/hyperlink" Target="https://www.coursera.org/learn/strategic-business-management-microeconomics/lecture/nOtw3/public-choice-median-voter-model-and-paradox-of-voting" TargetMode="External"/><Relationship Id="rId14" Type="http://schemas.openxmlformats.org/officeDocument/2006/relationships/hyperlink" Target="https://www.youtube.com/watch?v=lnBySUh3bP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t_lQHKiUcog" TargetMode="External"/><Relationship Id="rId3" Type="http://schemas.openxmlformats.org/officeDocument/2006/relationships/hyperlink" Target="https://www.khanacademy.org/economics-finance-domain/microeconomics/supply-demand-equilibrium" TargetMode="External"/><Relationship Id="rId7" Type="http://schemas.openxmlformats.org/officeDocument/2006/relationships/hyperlink" Target="https://www.youtube.com/watch?v=gREbbNJ5dO0" TargetMode="External"/><Relationship Id="rId2" Type="http://schemas.openxmlformats.org/officeDocument/2006/relationships/hyperlink" Target="https://www.khanacademy.org/economics-finance-domain/macroeconomics/gdp-topic/circular-econ-gdp-tutorial/v/circular-flow-of-income-and-expenditures" TargetMode="External"/><Relationship Id="rId1" Type="http://schemas.openxmlformats.org/officeDocument/2006/relationships/slideLayout" Target="../slideLayouts/slideLayout7.xml"/><Relationship Id="rId6" Type="http://schemas.openxmlformats.org/officeDocument/2006/relationships/hyperlink" Target="https://www.khanacademy.org/economics-finance-domain/microeconomics/consumer-producer-surplus/externalities-topic/a/public-goods-cnx" TargetMode="External"/><Relationship Id="rId5" Type="http://schemas.openxmlformats.org/officeDocument/2006/relationships/hyperlink" Target="https://www.khanacademy.org/economics-finance-domain/microeconomics/consumer-producer-surplus/consumer-producer-surplus-tut" TargetMode="External"/><Relationship Id="rId10" Type="http://schemas.openxmlformats.org/officeDocument/2006/relationships/hyperlink" Target="https://www.youtube.com/watch?v=cFt0k6n_HKc" TargetMode="External"/><Relationship Id="rId4" Type="http://schemas.openxmlformats.org/officeDocument/2006/relationships/hyperlink" Target="https://www.khanacademy.org/economics-finance-domain/microeconomics/consumer-producer-surplus/deadweight-loss-tutorial/a/demand-supply-and-efficiency-cnx" TargetMode="External"/><Relationship Id="rId9" Type="http://schemas.openxmlformats.org/officeDocument/2006/relationships/hyperlink" Target="https://www.coursera.org/learn/strategic-business-management-microeconomics/lecture/nOtw3/public-choice-median-voter-model-and-paradox-of-vot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hanacademy.org/economics-finance-domain/microeconomics/consumer-producer-surplus/deadweight-loss-tutorial/v/taxation-and-dead-weight-loss" TargetMode="External"/><Relationship Id="rId2" Type="http://schemas.openxmlformats.org/officeDocument/2006/relationships/hyperlink" Target="http://leo.lincolninst.edu/course/view.php?id=12&amp;sesskey=E2QITF8WG6" TargetMode="External"/><Relationship Id="rId1" Type="http://schemas.openxmlformats.org/officeDocument/2006/relationships/slideLayout" Target="../slideLayouts/slideLayout7.xml"/><Relationship Id="rId5" Type="http://schemas.openxmlformats.org/officeDocument/2006/relationships/hyperlink" Target="https://www.youtube.com/watch?v=0YhSlzpPr9U" TargetMode="External"/><Relationship Id="rId4" Type="http://schemas.openxmlformats.org/officeDocument/2006/relationships/hyperlink" Target="https://www.khanacademy.org/economics-finance-domain/microeconomics/consumer-producer-surplus/deadweight-loss-tutorial/v/taxes-and-perfectly-inelastic-deman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File:Economic-surpluses.svg"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2.wmf"/><Relationship Id="rId5" Type="http://schemas.openxmlformats.org/officeDocument/2006/relationships/oleObject" Target="../embeddings/oleObject4.bin"/><Relationship Id="rId4" Type="http://schemas.openxmlformats.org/officeDocument/2006/relationships/image" Target="../media/image41.wmf"/></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48.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5.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8.bin"/></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blog.robertgraham.com/2010/08/visualizing-laffer-curve.html"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File:Economic-surpluses.svg"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hyperlink" Target="http://datatools.taxpolicycenter.org/1040/index.htm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609600"/>
            <a:ext cx="6934200" cy="2286000"/>
          </a:xfrm>
        </p:spPr>
        <p:txBody>
          <a:bodyPr/>
          <a:lstStyle/>
          <a:p>
            <a:pPr eaLnBrk="1" hangingPunct="1"/>
            <a:r>
              <a:rPr lang="en-US" altLang="en-US" sz="3200" b="1" dirty="0" smtClean="0"/>
              <a:t>ECON 411</a:t>
            </a:r>
            <a:br>
              <a:rPr lang="en-US" altLang="en-US" sz="3200" b="1" dirty="0" smtClean="0"/>
            </a:br>
            <a:r>
              <a:rPr lang="en-US" altLang="en-US" sz="3200" b="1" dirty="0" smtClean="0"/>
              <a:t>Public Sector Economics</a:t>
            </a:r>
            <a:br>
              <a:rPr lang="en-US" altLang="en-US" sz="3200" b="1" dirty="0" smtClean="0"/>
            </a:br>
            <a:r>
              <a:rPr lang="en-US" altLang="en-US" sz="3200" b="1" dirty="0" smtClean="0"/>
              <a:t>PowerPoint Material</a:t>
            </a:r>
            <a:br>
              <a:rPr lang="en-US" altLang="en-US" sz="3200" b="1" dirty="0" smtClean="0"/>
            </a:br>
            <a:r>
              <a:rPr lang="en-US" altLang="en-US" sz="3200" b="1" dirty="0" smtClean="0"/>
              <a:t>2020</a:t>
            </a:r>
          </a:p>
        </p:txBody>
      </p:sp>
      <p:sp>
        <p:nvSpPr>
          <p:cNvPr id="2052" name="Text Box 4"/>
          <p:cNvSpPr txBox="1">
            <a:spLocks noChangeArrowheads="1"/>
          </p:cNvSpPr>
          <p:nvPr/>
        </p:nvSpPr>
        <p:spPr bwMode="auto">
          <a:xfrm>
            <a:off x="1752600" y="4684713"/>
            <a:ext cx="571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p>
        </p:txBody>
      </p:sp>
      <p:sp>
        <p:nvSpPr>
          <p:cNvPr id="2053" name="Rectangle 5"/>
          <p:cNvSpPr>
            <a:spLocks noChangeArrowheads="1"/>
          </p:cNvSpPr>
          <p:nvPr/>
        </p:nvSpPr>
        <p:spPr bwMode="auto">
          <a:xfrm>
            <a:off x="1676400" y="4572000"/>
            <a:ext cx="6096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en-US" sz="1800" b="1" dirty="0"/>
              <a:t>J. Fred Giertz</a:t>
            </a:r>
          </a:p>
          <a:p>
            <a:pPr algn="ctr" eaLnBrk="1" hangingPunct="1">
              <a:spcBef>
                <a:spcPct val="0"/>
              </a:spcBef>
              <a:buFontTx/>
              <a:buNone/>
            </a:pPr>
            <a:r>
              <a:rPr kumimoji="1" lang="en-US" altLang="en-US" sz="1800" b="1" dirty="0"/>
              <a:t>Institute of Government and Public Affairs and Department of Economics</a:t>
            </a:r>
          </a:p>
          <a:p>
            <a:pPr algn="ctr" eaLnBrk="1" hangingPunct="1">
              <a:spcBef>
                <a:spcPct val="0"/>
              </a:spcBef>
              <a:buFontTx/>
              <a:buNone/>
            </a:pPr>
            <a:r>
              <a:rPr kumimoji="1" lang="en-US" altLang="en-US" sz="1800" b="1" dirty="0"/>
              <a:t>University of Illinois at Urbana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400" dirty="0" smtClean="0"/>
              <a:t>Examples of Inefficiency</a:t>
            </a:r>
            <a:endParaRPr lang="en-US" sz="24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066800"/>
            <a:ext cx="457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8567" y="6019800"/>
            <a:ext cx="4055764" cy="400110"/>
          </a:xfrm>
          <a:prstGeom prst="rect">
            <a:avLst/>
          </a:prstGeom>
        </p:spPr>
        <p:txBody>
          <a:bodyPr wrap="square">
            <a:spAutoFit/>
          </a:bodyPr>
          <a:lstStyle/>
          <a:p>
            <a:r>
              <a:rPr lang="en-US" sz="1000" dirty="0"/>
              <a:t>http://www.economicshelp.org/microessays/markets/monopoly-diagram/</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555" y="1464984"/>
            <a:ext cx="424056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1143000"/>
            <a:ext cx="1479892" cy="369332"/>
          </a:xfrm>
          <a:prstGeom prst="rect">
            <a:avLst/>
          </a:prstGeom>
          <a:noFill/>
        </p:spPr>
        <p:txBody>
          <a:bodyPr wrap="none" rtlCol="0">
            <a:spAutoFit/>
          </a:bodyPr>
          <a:lstStyle/>
          <a:p>
            <a:r>
              <a:rPr lang="en-US" dirty="0" smtClean="0"/>
              <a:t>Price Ceiling</a:t>
            </a:r>
            <a:endParaRPr lang="en-US" dirty="0"/>
          </a:p>
        </p:txBody>
      </p:sp>
    </p:spTree>
    <p:extLst>
      <p:ext uri="{BB962C8B-B14F-4D97-AF65-F5344CB8AC3E}">
        <p14:creationId xmlns:p14="http://schemas.microsoft.com/office/powerpoint/2010/main" val="5898843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lasses.igpa.uiuc.edu/jgiertz/First%201040_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33338"/>
            <a:ext cx="44196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164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huffpost.com/gen/267149/MARGINAL-TAX-R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191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0931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usgovernmentrevenue.com/include/usgr_chart3p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71326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1749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US_TAXGDP12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38200"/>
            <a:ext cx="7708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7321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Individual Income Tax Topics</a:t>
            </a:r>
          </a:p>
        </p:txBody>
      </p:sp>
      <p:sp>
        <p:nvSpPr>
          <p:cNvPr id="25603" name="Rectangle 3"/>
          <p:cNvSpPr>
            <a:spLocks noGrp="1" noChangeArrowheads="1"/>
          </p:cNvSpPr>
          <p:nvPr>
            <p:ph type="body" idx="1"/>
          </p:nvPr>
        </p:nvSpPr>
        <p:spPr/>
        <p:txBody>
          <a:bodyPr/>
          <a:lstStyle/>
          <a:p>
            <a:pPr eaLnBrk="1" hangingPunct="1">
              <a:lnSpc>
                <a:spcPct val="90000"/>
              </a:lnSpc>
            </a:pPr>
            <a:r>
              <a:rPr lang="en-US" altLang="en-US" smtClean="0"/>
              <a:t>Inflation</a:t>
            </a:r>
          </a:p>
          <a:p>
            <a:pPr lvl="1" eaLnBrk="1" hangingPunct="1">
              <a:lnSpc>
                <a:spcPct val="90000"/>
              </a:lnSpc>
            </a:pPr>
            <a:r>
              <a:rPr lang="en-US" altLang="en-US" smtClean="0"/>
              <a:t>Bracket creep</a:t>
            </a:r>
          </a:p>
          <a:p>
            <a:pPr lvl="1" eaLnBrk="1" hangingPunct="1">
              <a:lnSpc>
                <a:spcPct val="90000"/>
              </a:lnSpc>
            </a:pPr>
            <a:r>
              <a:rPr lang="en-US" altLang="en-US" smtClean="0"/>
              <a:t>Taxation of income from capital</a:t>
            </a:r>
          </a:p>
          <a:p>
            <a:pPr eaLnBrk="1" hangingPunct="1">
              <a:lnSpc>
                <a:spcPct val="90000"/>
              </a:lnSpc>
            </a:pPr>
            <a:r>
              <a:rPr lang="en-US" altLang="en-US" smtClean="0"/>
              <a:t>Tax treatment of family—equity on various fronts</a:t>
            </a:r>
          </a:p>
          <a:p>
            <a:pPr lvl="1" eaLnBrk="1" hangingPunct="1">
              <a:lnSpc>
                <a:spcPct val="90000"/>
              </a:lnSpc>
            </a:pPr>
            <a:r>
              <a:rPr lang="en-US" altLang="en-US" smtClean="0"/>
              <a:t>Reasons for joint filing</a:t>
            </a:r>
          </a:p>
          <a:p>
            <a:pPr lvl="1" eaLnBrk="1" hangingPunct="1">
              <a:lnSpc>
                <a:spcPct val="90000"/>
              </a:lnSpc>
            </a:pPr>
            <a:r>
              <a:rPr lang="en-US" altLang="en-US" smtClean="0"/>
              <a:t>Marriage penalty and rewards</a:t>
            </a:r>
          </a:p>
          <a:p>
            <a:pPr eaLnBrk="1" hangingPunct="1">
              <a:lnSpc>
                <a:spcPct val="90000"/>
              </a:lnSpc>
            </a:pPr>
            <a:r>
              <a:rPr lang="en-US" altLang="en-US" smtClean="0"/>
              <a:t>Income averaging</a:t>
            </a:r>
          </a:p>
          <a:p>
            <a:pPr eaLnBrk="1" hangingPunct="1">
              <a:lnSpc>
                <a:spcPct val="90000"/>
              </a:lnSpc>
            </a:pPr>
            <a:r>
              <a:rPr lang="en-US" altLang="en-US" smtClean="0"/>
              <a:t>Housing  (r-m-d)</a:t>
            </a:r>
          </a:p>
          <a:p>
            <a:pPr eaLnBrk="1" hangingPunct="1">
              <a:lnSpc>
                <a:spcPct val="90000"/>
              </a:lnSpc>
              <a:buFontTx/>
              <a:buNone/>
            </a:pPr>
            <a:endParaRPr lang="en-US" altLang="en-US" smtClean="0"/>
          </a:p>
        </p:txBody>
      </p:sp>
    </p:spTree>
    <p:extLst>
      <p:ext uri="{BB962C8B-B14F-4D97-AF65-F5344CB8AC3E}">
        <p14:creationId xmlns:p14="http://schemas.microsoft.com/office/powerpoint/2010/main" val="1243479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Inflation-Hypothetical Situations</a:t>
            </a:r>
          </a:p>
        </p:txBody>
      </p:sp>
      <p:graphicFrame>
        <p:nvGraphicFramePr>
          <p:cNvPr id="4" name="Content Placeholder 3"/>
          <p:cNvGraphicFramePr>
            <a:graphicFrameLocks noGrp="1"/>
          </p:cNvGraphicFramePr>
          <p:nvPr>
            <p:ph idx="1"/>
          </p:nvPr>
        </p:nvGraphicFramePr>
        <p:xfrm>
          <a:off x="457200" y="1600200"/>
          <a:ext cx="4267200" cy="148272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370681">
                <a:tc>
                  <a:txBody>
                    <a:bodyPr/>
                    <a:lstStyle/>
                    <a:p>
                      <a:r>
                        <a:rPr lang="en-US" sz="1800" dirty="0" smtClean="0"/>
                        <a:t>Income</a:t>
                      </a:r>
                      <a:endParaRPr lang="en-US" sz="1800" dirty="0"/>
                    </a:p>
                  </a:txBody>
                  <a:tcPr marT="45700" marB="45700"/>
                </a:tc>
                <a:tc>
                  <a:txBody>
                    <a:bodyPr/>
                    <a:lstStyle/>
                    <a:p>
                      <a:r>
                        <a:rPr lang="en-US" sz="1800" dirty="0" smtClean="0"/>
                        <a:t>Tax</a:t>
                      </a:r>
                      <a:endParaRPr lang="en-US" sz="1800" dirty="0"/>
                    </a:p>
                  </a:txBody>
                  <a:tcPr marT="45700" marB="45700"/>
                </a:tc>
                <a:extLst>
                  <a:ext uri="{0D108BD9-81ED-4DB2-BD59-A6C34878D82A}">
                    <a16:rowId xmlns:a16="http://schemas.microsoft.com/office/drawing/2014/main" val="10000"/>
                  </a:ext>
                </a:extLst>
              </a:tr>
              <a:tr h="370681">
                <a:tc>
                  <a:txBody>
                    <a:bodyPr/>
                    <a:lstStyle/>
                    <a:p>
                      <a:r>
                        <a:rPr lang="en-US" sz="1800" dirty="0" smtClean="0"/>
                        <a:t>0-20,000</a:t>
                      </a:r>
                      <a:endParaRPr lang="en-US" sz="1800" dirty="0"/>
                    </a:p>
                  </a:txBody>
                  <a:tcPr marT="45700" marB="45700"/>
                </a:tc>
                <a:tc>
                  <a:txBody>
                    <a:bodyPr/>
                    <a:lstStyle/>
                    <a:p>
                      <a:r>
                        <a:rPr lang="en-US" sz="1800" dirty="0" smtClean="0"/>
                        <a:t>10 %</a:t>
                      </a:r>
                      <a:endParaRPr lang="en-US" sz="1800" dirty="0"/>
                    </a:p>
                  </a:txBody>
                  <a:tcPr marT="45700" marB="45700"/>
                </a:tc>
                <a:extLst>
                  <a:ext uri="{0D108BD9-81ED-4DB2-BD59-A6C34878D82A}">
                    <a16:rowId xmlns:a16="http://schemas.microsoft.com/office/drawing/2014/main" val="10001"/>
                  </a:ext>
                </a:extLst>
              </a:tr>
              <a:tr h="370681">
                <a:tc>
                  <a:txBody>
                    <a:bodyPr/>
                    <a:lstStyle/>
                    <a:p>
                      <a:r>
                        <a:rPr lang="en-US" sz="1800" dirty="0" smtClean="0"/>
                        <a:t>20,000-40,000</a:t>
                      </a:r>
                      <a:endParaRPr lang="en-US" sz="1800" dirty="0"/>
                    </a:p>
                  </a:txBody>
                  <a:tcPr marT="45700" marB="45700"/>
                </a:tc>
                <a:tc>
                  <a:txBody>
                    <a:bodyPr/>
                    <a:lstStyle/>
                    <a:p>
                      <a:r>
                        <a:rPr lang="en-US" sz="1800" dirty="0" smtClean="0"/>
                        <a:t>2,000 + 20%</a:t>
                      </a:r>
                      <a:r>
                        <a:rPr lang="en-US" sz="1800" baseline="0" dirty="0" smtClean="0"/>
                        <a:t> of  excess</a:t>
                      </a:r>
                      <a:endParaRPr lang="en-US" sz="1800" dirty="0"/>
                    </a:p>
                  </a:txBody>
                  <a:tcPr marT="45700" marB="45700"/>
                </a:tc>
                <a:extLst>
                  <a:ext uri="{0D108BD9-81ED-4DB2-BD59-A6C34878D82A}">
                    <a16:rowId xmlns:a16="http://schemas.microsoft.com/office/drawing/2014/main" val="10002"/>
                  </a:ext>
                </a:extLst>
              </a:tr>
              <a:tr h="370681">
                <a:tc>
                  <a:txBody>
                    <a:bodyPr/>
                    <a:lstStyle/>
                    <a:p>
                      <a:r>
                        <a:rPr lang="en-US" sz="1800" dirty="0" smtClean="0"/>
                        <a:t>40,000 and up</a:t>
                      </a:r>
                      <a:endParaRPr lang="en-US" sz="1800" dirty="0"/>
                    </a:p>
                  </a:txBody>
                  <a:tcPr marT="45700" marB="45700"/>
                </a:tc>
                <a:tc>
                  <a:txBody>
                    <a:bodyPr/>
                    <a:lstStyle/>
                    <a:p>
                      <a:r>
                        <a:rPr lang="en-US" sz="1800" dirty="0" smtClean="0"/>
                        <a:t>6,000 +  25%</a:t>
                      </a:r>
                      <a:r>
                        <a:rPr lang="en-US" sz="1800" baseline="0" dirty="0" smtClean="0"/>
                        <a:t> of excess</a:t>
                      </a:r>
                      <a:endParaRPr lang="en-US" sz="1800" dirty="0"/>
                    </a:p>
                  </a:txBody>
                  <a:tcPr marT="45700" marB="45700"/>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533400" y="3505200"/>
          <a:ext cx="6629400" cy="1096974"/>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325880">
                  <a:extLst>
                    <a:ext uri="{9D8B030D-6E8A-4147-A177-3AD203B41FA5}">
                      <a16:colId xmlns:a16="http://schemas.microsoft.com/office/drawing/2014/main" val="20001"/>
                    </a:ext>
                  </a:extLst>
                </a:gridCol>
                <a:gridCol w="1325880">
                  <a:extLst>
                    <a:ext uri="{9D8B030D-6E8A-4147-A177-3AD203B41FA5}">
                      <a16:colId xmlns:a16="http://schemas.microsoft.com/office/drawing/2014/main" val="20002"/>
                    </a:ext>
                  </a:extLst>
                </a:gridCol>
                <a:gridCol w="1325880">
                  <a:extLst>
                    <a:ext uri="{9D8B030D-6E8A-4147-A177-3AD203B41FA5}">
                      <a16:colId xmlns:a16="http://schemas.microsoft.com/office/drawing/2014/main" val="20003"/>
                    </a:ext>
                  </a:extLst>
                </a:gridCol>
                <a:gridCol w="1325880">
                  <a:extLst>
                    <a:ext uri="{9D8B030D-6E8A-4147-A177-3AD203B41FA5}">
                      <a16:colId xmlns:a16="http://schemas.microsoft.com/office/drawing/2014/main" val="20004"/>
                    </a:ext>
                  </a:extLst>
                </a:gridCol>
              </a:tblGrid>
              <a:tr h="365654">
                <a:tc>
                  <a:txBody>
                    <a:bodyPr/>
                    <a:lstStyle/>
                    <a:p>
                      <a:r>
                        <a:rPr lang="en-US" sz="1800" dirty="0" smtClean="0"/>
                        <a:t>Year</a:t>
                      </a:r>
                      <a:endParaRPr lang="en-US" sz="1800" dirty="0"/>
                    </a:p>
                  </a:txBody>
                  <a:tcPr marT="45669" marB="45669"/>
                </a:tc>
                <a:tc>
                  <a:txBody>
                    <a:bodyPr/>
                    <a:lstStyle/>
                    <a:p>
                      <a:r>
                        <a:rPr lang="en-US" sz="1800" dirty="0" smtClean="0"/>
                        <a:t>Income</a:t>
                      </a:r>
                      <a:endParaRPr lang="en-US" sz="1800" dirty="0"/>
                    </a:p>
                  </a:txBody>
                  <a:tcPr marT="45669" marB="45669"/>
                </a:tc>
                <a:tc>
                  <a:txBody>
                    <a:bodyPr/>
                    <a:lstStyle/>
                    <a:p>
                      <a:r>
                        <a:rPr lang="en-US" sz="1800" dirty="0" smtClean="0"/>
                        <a:t>Tax</a:t>
                      </a:r>
                      <a:endParaRPr lang="en-US" sz="1800" dirty="0"/>
                    </a:p>
                  </a:txBody>
                  <a:tcPr marT="45669" marB="45669"/>
                </a:tc>
                <a:tc>
                  <a:txBody>
                    <a:bodyPr/>
                    <a:lstStyle/>
                    <a:p>
                      <a:r>
                        <a:rPr lang="en-US" sz="1800" dirty="0" smtClean="0"/>
                        <a:t>ATR</a:t>
                      </a:r>
                      <a:endParaRPr lang="en-US" sz="1800" dirty="0"/>
                    </a:p>
                  </a:txBody>
                  <a:tcPr marT="45669" marB="45669"/>
                </a:tc>
                <a:tc>
                  <a:txBody>
                    <a:bodyPr/>
                    <a:lstStyle/>
                    <a:p>
                      <a:endParaRPr lang="en-US" sz="1800" dirty="0"/>
                    </a:p>
                  </a:txBody>
                  <a:tcPr marT="45669" marB="45669"/>
                </a:tc>
                <a:extLst>
                  <a:ext uri="{0D108BD9-81ED-4DB2-BD59-A6C34878D82A}">
                    <a16:rowId xmlns:a16="http://schemas.microsoft.com/office/drawing/2014/main" val="10000"/>
                  </a:ext>
                </a:extLst>
              </a:tr>
              <a:tr h="365654">
                <a:tc>
                  <a:txBody>
                    <a:bodyPr/>
                    <a:lstStyle/>
                    <a:p>
                      <a:r>
                        <a:rPr lang="en-US" sz="1800" dirty="0" smtClean="0"/>
                        <a:t>2000</a:t>
                      </a:r>
                      <a:endParaRPr lang="en-US" sz="1800" dirty="0"/>
                    </a:p>
                  </a:txBody>
                  <a:tcPr marT="45669" marB="45669"/>
                </a:tc>
                <a:tc>
                  <a:txBody>
                    <a:bodyPr/>
                    <a:lstStyle/>
                    <a:p>
                      <a:r>
                        <a:rPr lang="en-US" sz="1800" dirty="0" smtClean="0"/>
                        <a:t>20,000</a:t>
                      </a:r>
                      <a:endParaRPr lang="en-US" sz="1800" dirty="0"/>
                    </a:p>
                  </a:txBody>
                  <a:tcPr marT="45669" marB="45669"/>
                </a:tc>
                <a:tc>
                  <a:txBody>
                    <a:bodyPr/>
                    <a:lstStyle/>
                    <a:p>
                      <a:endParaRPr lang="en-US" sz="1800" dirty="0"/>
                    </a:p>
                  </a:txBody>
                  <a:tcPr marT="45669" marB="45669"/>
                </a:tc>
                <a:tc>
                  <a:txBody>
                    <a:bodyPr/>
                    <a:lstStyle/>
                    <a:p>
                      <a:endParaRPr lang="en-US" sz="1800" dirty="0"/>
                    </a:p>
                  </a:txBody>
                  <a:tcPr marT="45669" marB="45669"/>
                </a:tc>
                <a:tc>
                  <a:txBody>
                    <a:bodyPr/>
                    <a:lstStyle/>
                    <a:p>
                      <a:endParaRPr lang="en-US" sz="1800" dirty="0"/>
                    </a:p>
                  </a:txBody>
                  <a:tcPr marT="45669" marB="45669"/>
                </a:tc>
                <a:extLst>
                  <a:ext uri="{0D108BD9-81ED-4DB2-BD59-A6C34878D82A}">
                    <a16:rowId xmlns:a16="http://schemas.microsoft.com/office/drawing/2014/main" val="10001"/>
                  </a:ext>
                </a:extLst>
              </a:tr>
              <a:tr h="365654">
                <a:tc>
                  <a:txBody>
                    <a:bodyPr/>
                    <a:lstStyle/>
                    <a:p>
                      <a:r>
                        <a:rPr lang="en-US" sz="1800" dirty="0" smtClean="0"/>
                        <a:t>2000</a:t>
                      </a:r>
                      <a:endParaRPr lang="en-US" sz="1800" dirty="0"/>
                    </a:p>
                  </a:txBody>
                  <a:tcPr marT="45669" marB="45669"/>
                </a:tc>
                <a:tc>
                  <a:txBody>
                    <a:bodyPr/>
                    <a:lstStyle/>
                    <a:p>
                      <a:r>
                        <a:rPr lang="en-US" sz="1800" dirty="0" smtClean="0"/>
                        <a:t>40,000</a:t>
                      </a:r>
                      <a:endParaRPr lang="en-US" sz="1800" dirty="0"/>
                    </a:p>
                  </a:txBody>
                  <a:tcPr marT="45669" marB="45669"/>
                </a:tc>
                <a:tc>
                  <a:txBody>
                    <a:bodyPr/>
                    <a:lstStyle/>
                    <a:p>
                      <a:endParaRPr lang="en-US" sz="1800" dirty="0"/>
                    </a:p>
                  </a:txBody>
                  <a:tcPr marT="45669" marB="45669"/>
                </a:tc>
                <a:tc>
                  <a:txBody>
                    <a:bodyPr/>
                    <a:lstStyle/>
                    <a:p>
                      <a:endParaRPr lang="en-US" sz="1800" dirty="0"/>
                    </a:p>
                  </a:txBody>
                  <a:tcPr marT="45669" marB="45669"/>
                </a:tc>
                <a:tc>
                  <a:txBody>
                    <a:bodyPr/>
                    <a:lstStyle/>
                    <a:p>
                      <a:endParaRPr lang="en-US" sz="1800" dirty="0"/>
                    </a:p>
                  </a:txBody>
                  <a:tcPr marT="45669" marB="45669"/>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609600" y="4876800"/>
          <a:ext cx="7239000" cy="1096974"/>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65654">
                <a:tc>
                  <a:txBody>
                    <a:bodyPr/>
                    <a:lstStyle/>
                    <a:p>
                      <a:r>
                        <a:rPr lang="en-US" sz="1800" dirty="0" smtClean="0"/>
                        <a:t>Year</a:t>
                      </a:r>
                      <a:endParaRPr lang="en-US" sz="1800" dirty="0"/>
                    </a:p>
                  </a:txBody>
                  <a:tcPr marT="45669" marB="45669"/>
                </a:tc>
                <a:tc>
                  <a:txBody>
                    <a:bodyPr/>
                    <a:lstStyle/>
                    <a:p>
                      <a:r>
                        <a:rPr lang="en-US" sz="1800" dirty="0" smtClean="0"/>
                        <a:t>Income</a:t>
                      </a:r>
                      <a:endParaRPr lang="en-US" sz="1800" dirty="0"/>
                    </a:p>
                  </a:txBody>
                  <a:tcPr marT="45669" marB="45669"/>
                </a:tc>
                <a:tc>
                  <a:txBody>
                    <a:bodyPr/>
                    <a:lstStyle/>
                    <a:p>
                      <a:r>
                        <a:rPr lang="en-US" sz="1800" dirty="0" smtClean="0"/>
                        <a:t>Tax</a:t>
                      </a:r>
                      <a:endParaRPr lang="en-US" sz="1800" dirty="0"/>
                    </a:p>
                  </a:txBody>
                  <a:tcPr marT="45669" marB="45669"/>
                </a:tc>
                <a:tc>
                  <a:txBody>
                    <a:bodyPr/>
                    <a:lstStyle/>
                    <a:p>
                      <a:r>
                        <a:rPr lang="en-US" sz="1800" dirty="0" smtClean="0"/>
                        <a:t>ATR</a:t>
                      </a:r>
                      <a:endParaRPr lang="en-US" sz="1800" dirty="0"/>
                    </a:p>
                  </a:txBody>
                  <a:tcPr marT="45669" marB="45669"/>
                </a:tc>
                <a:tc>
                  <a:txBody>
                    <a:bodyPr/>
                    <a:lstStyle/>
                    <a:p>
                      <a:r>
                        <a:rPr lang="en-US" sz="1800" dirty="0" smtClean="0"/>
                        <a:t>Price Index</a:t>
                      </a:r>
                      <a:endParaRPr lang="en-US" sz="1800" dirty="0"/>
                    </a:p>
                  </a:txBody>
                  <a:tcPr marT="45669" marB="45669"/>
                </a:tc>
                <a:extLst>
                  <a:ext uri="{0D108BD9-81ED-4DB2-BD59-A6C34878D82A}">
                    <a16:rowId xmlns:a16="http://schemas.microsoft.com/office/drawing/2014/main" val="10000"/>
                  </a:ext>
                </a:extLst>
              </a:tr>
              <a:tr h="365654">
                <a:tc>
                  <a:txBody>
                    <a:bodyPr/>
                    <a:lstStyle/>
                    <a:p>
                      <a:r>
                        <a:rPr lang="en-US" sz="1800" dirty="0" smtClean="0"/>
                        <a:t>1990</a:t>
                      </a:r>
                      <a:endParaRPr lang="en-US" sz="1800" dirty="0"/>
                    </a:p>
                  </a:txBody>
                  <a:tcPr marT="45669" marB="45669"/>
                </a:tc>
                <a:tc>
                  <a:txBody>
                    <a:bodyPr/>
                    <a:lstStyle/>
                    <a:p>
                      <a:r>
                        <a:rPr lang="en-US" sz="1800" dirty="0" smtClean="0"/>
                        <a:t>20,000</a:t>
                      </a:r>
                      <a:endParaRPr lang="en-US" sz="1800" dirty="0"/>
                    </a:p>
                  </a:txBody>
                  <a:tcPr marT="45669" marB="45669"/>
                </a:tc>
                <a:tc>
                  <a:txBody>
                    <a:bodyPr/>
                    <a:lstStyle/>
                    <a:p>
                      <a:endParaRPr lang="en-US" sz="1800" dirty="0"/>
                    </a:p>
                  </a:txBody>
                  <a:tcPr marT="45669" marB="45669"/>
                </a:tc>
                <a:tc>
                  <a:txBody>
                    <a:bodyPr/>
                    <a:lstStyle/>
                    <a:p>
                      <a:endParaRPr lang="en-US" sz="1800" dirty="0"/>
                    </a:p>
                  </a:txBody>
                  <a:tcPr marT="45669" marB="45669"/>
                </a:tc>
                <a:tc>
                  <a:txBody>
                    <a:bodyPr/>
                    <a:lstStyle/>
                    <a:p>
                      <a:r>
                        <a:rPr lang="en-US" sz="1800" dirty="0" smtClean="0"/>
                        <a:t>100</a:t>
                      </a:r>
                      <a:endParaRPr lang="en-US" sz="1800" dirty="0"/>
                    </a:p>
                  </a:txBody>
                  <a:tcPr marT="45669" marB="45669"/>
                </a:tc>
                <a:extLst>
                  <a:ext uri="{0D108BD9-81ED-4DB2-BD59-A6C34878D82A}">
                    <a16:rowId xmlns:a16="http://schemas.microsoft.com/office/drawing/2014/main" val="10001"/>
                  </a:ext>
                </a:extLst>
              </a:tr>
              <a:tr h="365654">
                <a:tc>
                  <a:txBody>
                    <a:bodyPr/>
                    <a:lstStyle/>
                    <a:p>
                      <a:r>
                        <a:rPr lang="en-US" sz="1800" dirty="0" smtClean="0"/>
                        <a:t>2000</a:t>
                      </a:r>
                      <a:endParaRPr lang="en-US" sz="1800" dirty="0"/>
                    </a:p>
                  </a:txBody>
                  <a:tcPr marT="45669" marB="45669"/>
                </a:tc>
                <a:tc>
                  <a:txBody>
                    <a:bodyPr/>
                    <a:lstStyle/>
                    <a:p>
                      <a:r>
                        <a:rPr lang="en-US" sz="1800" dirty="0" smtClean="0"/>
                        <a:t>40,000</a:t>
                      </a:r>
                      <a:endParaRPr lang="en-US" sz="1800" dirty="0"/>
                    </a:p>
                  </a:txBody>
                  <a:tcPr marT="45669" marB="45669"/>
                </a:tc>
                <a:tc>
                  <a:txBody>
                    <a:bodyPr/>
                    <a:lstStyle/>
                    <a:p>
                      <a:endParaRPr lang="en-US" sz="1800" dirty="0"/>
                    </a:p>
                  </a:txBody>
                  <a:tcPr marT="45669" marB="45669"/>
                </a:tc>
                <a:tc>
                  <a:txBody>
                    <a:bodyPr/>
                    <a:lstStyle/>
                    <a:p>
                      <a:endParaRPr lang="en-US" sz="1800" dirty="0"/>
                    </a:p>
                  </a:txBody>
                  <a:tcPr marT="45669" marB="45669"/>
                </a:tc>
                <a:tc>
                  <a:txBody>
                    <a:bodyPr/>
                    <a:lstStyle/>
                    <a:p>
                      <a:r>
                        <a:rPr lang="en-US" sz="1800" dirty="0" smtClean="0"/>
                        <a:t>200</a:t>
                      </a:r>
                      <a:endParaRPr lang="en-US" sz="1800" dirty="0"/>
                    </a:p>
                  </a:txBody>
                  <a:tcPr marT="45669" marB="45669"/>
                </a:tc>
                <a:extLst>
                  <a:ext uri="{0D108BD9-81ED-4DB2-BD59-A6C34878D82A}">
                    <a16:rowId xmlns:a16="http://schemas.microsoft.com/office/drawing/2014/main" val="10002"/>
                  </a:ext>
                </a:extLst>
              </a:tr>
            </a:tbl>
          </a:graphicData>
        </a:graphic>
      </p:graphicFrame>
      <p:sp>
        <p:nvSpPr>
          <p:cNvPr id="26696" name="TextBox 6"/>
          <p:cNvSpPr txBox="1">
            <a:spLocks noChangeArrowheads="1"/>
          </p:cNvSpPr>
          <p:nvPr/>
        </p:nvSpPr>
        <p:spPr bwMode="auto">
          <a:xfrm>
            <a:off x="990600" y="6248400"/>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Bracket creep</a:t>
            </a:r>
          </a:p>
        </p:txBody>
      </p:sp>
    </p:spTree>
    <p:extLst>
      <p:ext uri="{BB962C8B-B14F-4D97-AF65-F5344CB8AC3E}">
        <p14:creationId xmlns:p14="http://schemas.microsoft.com/office/powerpoint/2010/main" val="21895994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563562"/>
          </a:xfrm>
        </p:spPr>
        <p:txBody>
          <a:bodyPr/>
          <a:lstStyle/>
          <a:p>
            <a:pPr eaLnBrk="1" hangingPunct="1"/>
            <a:r>
              <a:rPr lang="en-US" altLang="en-US" sz="2400" smtClean="0"/>
              <a:t>Inflation-Hypothetical Situations</a:t>
            </a:r>
          </a:p>
        </p:txBody>
      </p:sp>
      <p:graphicFrame>
        <p:nvGraphicFramePr>
          <p:cNvPr id="4" name="Content Placeholder 3"/>
          <p:cNvGraphicFramePr>
            <a:graphicFrameLocks noGrp="1"/>
          </p:cNvGraphicFramePr>
          <p:nvPr>
            <p:ph idx="1"/>
          </p:nvPr>
        </p:nvGraphicFramePr>
        <p:xfrm>
          <a:off x="685800" y="838200"/>
          <a:ext cx="4267200" cy="15240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370840">
                <a:tc>
                  <a:txBody>
                    <a:bodyPr/>
                    <a:lstStyle/>
                    <a:p>
                      <a:r>
                        <a:rPr lang="en-US" dirty="0" smtClean="0"/>
                        <a:t>Income</a:t>
                      </a:r>
                      <a:endParaRPr lang="en-US" dirty="0"/>
                    </a:p>
                  </a:txBody>
                  <a:tcPr/>
                </a:tc>
                <a:tc>
                  <a:txBody>
                    <a:bodyPr/>
                    <a:lstStyle/>
                    <a:p>
                      <a:r>
                        <a:rPr lang="en-US" dirty="0" smtClean="0"/>
                        <a:t>Tax</a:t>
                      </a:r>
                      <a:endParaRPr lang="en-US" dirty="0"/>
                    </a:p>
                  </a:txBody>
                  <a:tcPr/>
                </a:tc>
                <a:extLst>
                  <a:ext uri="{0D108BD9-81ED-4DB2-BD59-A6C34878D82A}">
                    <a16:rowId xmlns:a16="http://schemas.microsoft.com/office/drawing/2014/main" val="10000"/>
                  </a:ext>
                </a:extLst>
              </a:tr>
              <a:tr h="370840">
                <a:tc>
                  <a:txBody>
                    <a:bodyPr/>
                    <a:lstStyle/>
                    <a:p>
                      <a:r>
                        <a:rPr lang="en-US" dirty="0" smtClean="0"/>
                        <a:t>0-20,000</a:t>
                      </a:r>
                      <a:endParaRPr lang="en-US" dirty="0"/>
                    </a:p>
                  </a:txBody>
                  <a:tcPr/>
                </a:tc>
                <a:tc>
                  <a:txBody>
                    <a:bodyPr/>
                    <a:lstStyle/>
                    <a:p>
                      <a:r>
                        <a:rPr lang="en-US" dirty="0" smtClean="0"/>
                        <a:t>10 %</a:t>
                      </a:r>
                      <a:endParaRPr lang="en-US" dirty="0"/>
                    </a:p>
                  </a:txBody>
                  <a:tcPr/>
                </a:tc>
                <a:extLst>
                  <a:ext uri="{0D108BD9-81ED-4DB2-BD59-A6C34878D82A}">
                    <a16:rowId xmlns:a16="http://schemas.microsoft.com/office/drawing/2014/main" val="10001"/>
                  </a:ext>
                </a:extLst>
              </a:tr>
              <a:tr h="370840">
                <a:tc>
                  <a:txBody>
                    <a:bodyPr/>
                    <a:lstStyle/>
                    <a:p>
                      <a:r>
                        <a:rPr lang="en-US" dirty="0" smtClean="0"/>
                        <a:t>20,000-40,000</a:t>
                      </a:r>
                      <a:endParaRPr lang="en-US" dirty="0"/>
                    </a:p>
                  </a:txBody>
                  <a:tcPr/>
                </a:tc>
                <a:tc>
                  <a:txBody>
                    <a:bodyPr/>
                    <a:lstStyle/>
                    <a:p>
                      <a:r>
                        <a:rPr lang="en-US" dirty="0" smtClean="0"/>
                        <a:t>2,000 + 20%</a:t>
                      </a:r>
                      <a:r>
                        <a:rPr lang="en-US" baseline="0" dirty="0" smtClean="0"/>
                        <a:t> of  excess</a:t>
                      </a:r>
                      <a:endParaRPr lang="en-US" dirty="0"/>
                    </a:p>
                  </a:txBody>
                  <a:tcPr/>
                </a:tc>
                <a:extLst>
                  <a:ext uri="{0D108BD9-81ED-4DB2-BD59-A6C34878D82A}">
                    <a16:rowId xmlns:a16="http://schemas.microsoft.com/office/drawing/2014/main" val="10002"/>
                  </a:ext>
                </a:extLst>
              </a:tr>
              <a:tr h="411480">
                <a:tc>
                  <a:txBody>
                    <a:bodyPr/>
                    <a:lstStyle/>
                    <a:p>
                      <a:r>
                        <a:rPr lang="en-US" dirty="0" smtClean="0"/>
                        <a:t>40,000 and up</a:t>
                      </a:r>
                      <a:endParaRPr lang="en-US" dirty="0"/>
                    </a:p>
                  </a:txBody>
                  <a:tcPr/>
                </a:tc>
                <a:tc>
                  <a:txBody>
                    <a:bodyPr/>
                    <a:lstStyle/>
                    <a:p>
                      <a:r>
                        <a:rPr lang="en-US" dirty="0" smtClean="0"/>
                        <a:t>6,000 +  25%</a:t>
                      </a:r>
                      <a:r>
                        <a:rPr lang="en-US" baseline="0" dirty="0" smtClean="0"/>
                        <a:t> of excess</a:t>
                      </a:r>
                      <a:endParaRPr lang="en-US" dirty="0"/>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609600" y="4876800"/>
          <a:ext cx="7239000" cy="1096974"/>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65654">
                <a:tc>
                  <a:txBody>
                    <a:bodyPr/>
                    <a:lstStyle/>
                    <a:p>
                      <a:r>
                        <a:rPr lang="en-US" sz="1800" dirty="0" smtClean="0"/>
                        <a:t>Year</a:t>
                      </a:r>
                      <a:endParaRPr lang="en-US" sz="1800" dirty="0"/>
                    </a:p>
                  </a:txBody>
                  <a:tcPr marT="45669" marB="45669"/>
                </a:tc>
                <a:tc>
                  <a:txBody>
                    <a:bodyPr/>
                    <a:lstStyle/>
                    <a:p>
                      <a:r>
                        <a:rPr lang="en-US" sz="1800" dirty="0" smtClean="0"/>
                        <a:t>Income</a:t>
                      </a:r>
                      <a:endParaRPr lang="en-US" sz="1800" dirty="0"/>
                    </a:p>
                  </a:txBody>
                  <a:tcPr marT="45669" marB="45669"/>
                </a:tc>
                <a:tc>
                  <a:txBody>
                    <a:bodyPr/>
                    <a:lstStyle/>
                    <a:p>
                      <a:r>
                        <a:rPr lang="en-US" sz="1800" dirty="0" smtClean="0"/>
                        <a:t>Tax</a:t>
                      </a:r>
                      <a:endParaRPr lang="en-US" sz="1800" dirty="0"/>
                    </a:p>
                  </a:txBody>
                  <a:tcPr marT="45669" marB="45669"/>
                </a:tc>
                <a:tc>
                  <a:txBody>
                    <a:bodyPr/>
                    <a:lstStyle/>
                    <a:p>
                      <a:r>
                        <a:rPr lang="en-US" sz="1800" dirty="0" smtClean="0"/>
                        <a:t>ATR</a:t>
                      </a:r>
                      <a:endParaRPr lang="en-US" sz="1800" dirty="0"/>
                    </a:p>
                  </a:txBody>
                  <a:tcPr marT="45669" marB="45669"/>
                </a:tc>
                <a:tc>
                  <a:txBody>
                    <a:bodyPr/>
                    <a:lstStyle/>
                    <a:p>
                      <a:r>
                        <a:rPr lang="en-US" sz="1800" dirty="0" smtClean="0"/>
                        <a:t>Price Index</a:t>
                      </a:r>
                      <a:endParaRPr lang="en-US" sz="1800" dirty="0"/>
                    </a:p>
                  </a:txBody>
                  <a:tcPr marT="45669" marB="45669"/>
                </a:tc>
                <a:extLst>
                  <a:ext uri="{0D108BD9-81ED-4DB2-BD59-A6C34878D82A}">
                    <a16:rowId xmlns:a16="http://schemas.microsoft.com/office/drawing/2014/main" val="10000"/>
                  </a:ext>
                </a:extLst>
              </a:tr>
              <a:tr h="365654">
                <a:tc>
                  <a:txBody>
                    <a:bodyPr/>
                    <a:lstStyle/>
                    <a:p>
                      <a:r>
                        <a:rPr lang="en-US" sz="1800" dirty="0" smtClean="0"/>
                        <a:t>1990</a:t>
                      </a:r>
                      <a:endParaRPr lang="en-US" sz="1800" dirty="0"/>
                    </a:p>
                  </a:txBody>
                  <a:tcPr marT="45669" marB="45669"/>
                </a:tc>
                <a:tc>
                  <a:txBody>
                    <a:bodyPr/>
                    <a:lstStyle/>
                    <a:p>
                      <a:r>
                        <a:rPr lang="en-US" sz="1800" dirty="0" smtClean="0"/>
                        <a:t>20,000</a:t>
                      </a:r>
                      <a:endParaRPr lang="en-US" sz="1800" dirty="0"/>
                    </a:p>
                  </a:txBody>
                  <a:tcPr marT="45669" marB="45669"/>
                </a:tc>
                <a:tc>
                  <a:txBody>
                    <a:bodyPr/>
                    <a:lstStyle/>
                    <a:p>
                      <a:endParaRPr lang="en-US" sz="1800" dirty="0"/>
                    </a:p>
                  </a:txBody>
                  <a:tcPr marT="45669" marB="45669"/>
                </a:tc>
                <a:tc>
                  <a:txBody>
                    <a:bodyPr/>
                    <a:lstStyle/>
                    <a:p>
                      <a:endParaRPr lang="en-US" sz="1800" dirty="0"/>
                    </a:p>
                  </a:txBody>
                  <a:tcPr marT="45669" marB="45669"/>
                </a:tc>
                <a:tc>
                  <a:txBody>
                    <a:bodyPr/>
                    <a:lstStyle/>
                    <a:p>
                      <a:r>
                        <a:rPr lang="en-US" sz="1800" dirty="0" smtClean="0"/>
                        <a:t>100</a:t>
                      </a:r>
                      <a:endParaRPr lang="en-US" sz="1800" dirty="0"/>
                    </a:p>
                  </a:txBody>
                  <a:tcPr marT="45669" marB="45669"/>
                </a:tc>
                <a:extLst>
                  <a:ext uri="{0D108BD9-81ED-4DB2-BD59-A6C34878D82A}">
                    <a16:rowId xmlns:a16="http://schemas.microsoft.com/office/drawing/2014/main" val="10001"/>
                  </a:ext>
                </a:extLst>
              </a:tr>
              <a:tr h="365654">
                <a:tc>
                  <a:txBody>
                    <a:bodyPr/>
                    <a:lstStyle/>
                    <a:p>
                      <a:r>
                        <a:rPr lang="en-US" sz="1800" dirty="0" smtClean="0"/>
                        <a:t>2000</a:t>
                      </a:r>
                      <a:endParaRPr lang="en-US" sz="1800" dirty="0"/>
                    </a:p>
                  </a:txBody>
                  <a:tcPr marT="45669" marB="45669"/>
                </a:tc>
                <a:tc>
                  <a:txBody>
                    <a:bodyPr/>
                    <a:lstStyle/>
                    <a:p>
                      <a:r>
                        <a:rPr lang="en-US" sz="1800" dirty="0" smtClean="0"/>
                        <a:t>40,000</a:t>
                      </a:r>
                      <a:endParaRPr lang="en-US" sz="1800" dirty="0"/>
                    </a:p>
                  </a:txBody>
                  <a:tcPr marT="45669" marB="45669"/>
                </a:tc>
                <a:tc>
                  <a:txBody>
                    <a:bodyPr/>
                    <a:lstStyle/>
                    <a:p>
                      <a:endParaRPr lang="en-US" sz="1800" dirty="0"/>
                    </a:p>
                  </a:txBody>
                  <a:tcPr marT="45669" marB="45669"/>
                </a:tc>
                <a:tc>
                  <a:txBody>
                    <a:bodyPr/>
                    <a:lstStyle/>
                    <a:p>
                      <a:endParaRPr lang="en-US" sz="1800" dirty="0"/>
                    </a:p>
                  </a:txBody>
                  <a:tcPr marT="45669" marB="45669"/>
                </a:tc>
                <a:tc>
                  <a:txBody>
                    <a:bodyPr/>
                    <a:lstStyle/>
                    <a:p>
                      <a:r>
                        <a:rPr lang="en-US" sz="1800" dirty="0" smtClean="0"/>
                        <a:t>200</a:t>
                      </a:r>
                      <a:endParaRPr lang="en-US" sz="1800" dirty="0"/>
                    </a:p>
                  </a:txBody>
                  <a:tcPr marT="45669" marB="45669"/>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nvGraphicFramePr>
        <p:xfrm>
          <a:off x="609600" y="2895600"/>
          <a:ext cx="4495800" cy="1706564"/>
        </p:xfrm>
        <a:graphic>
          <a:graphicData uri="http://schemas.openxmlformats.org/drawingml/2006/table">
            <a:tbl>
              <a:tblPr firstRow="1" bandRow="1">
                <a:tableStyleId>{5C22544A-7EE6-4342-B048-85BDC9FD1C3A}</a:tableStyleId>
              </a:tblPr>
              <a:tblGrid>
                <a:gridCol w="1766207">
                  <a:extLst>
                    <a:ext uri="{9D8B030D-6E8A-4147-A177-3AD203B41FA5}">
                      <a16:colId xmlns:a16="http://schemas.microsoft.com/office/drawing/2014/main" val="20000"/>
                    </a:ext>
                  </a:extLst>
                </a:gridCol>
                <a:gridCol w="2729593">
                  <a:extLst>
                    <a:ext uri="{9D8B030D-6E8A-4147-A177-3AD203B41FA5}">
                      <a16:colId xmlns:a16="http://schemas.microsoft.com/office/drawing/2014/main" val="20001"/>
                    </a:ext>
                  </a:extLst>
                </a:gridCol>
              </a:tblGrid>
              <a:tr h="422243">
                <a:tc>
                  <a:txBody>
                    <a:bodyPr/>
                    <a:lstStyle/>
                    <a:p>
                      <a:pPr>
                        <a:buFont typeface="Arial" pitchFamily="34" charset="0"/>
                        <a:buNone/>
                      </a:pPr>
                      <a:r>
                        <a:rPr lang="en-US" sz="1800" dirty="0" smtClean="0"/>
                        <a:t>Income</a:t>
                      </a:r>
                      <a:endParaRPr lang="en-US" sz="1800" dirty="0"/>
                    </a:p>
                  </a:txBody>
                  <a:tcPr marT="45712" marB="45712"/>
                </a:tc>
                <a:tc>
                  <a:txBody>
                    <a:bodyPr/>
                    <a:lstStyle/>
                    <a:p>
                      <a:r>
                        <a:rPr lang="en-US" sz="1800" dirty="0" smtClean="0"/>
                        <a:t>Tax</a:t>
                      </a:r>
                      <a:endParaRPr lang="en-US" sz="1800" dirty="0"/>
                    </a:p>
                  </a:txBody>
                  <a:tcPr marT="45712" marB="45712"/>
                </a:tc>
                <a:extLst>
                  <a:ext uri="{0D108BD9-81ED-4DB2-BD59-A6C34878D82A}">
                    <a16:rowId xmlns:a16="http://schemas.microsoft.com/office/drawing/2014/main" val="10000"/>
                  </a:ext>
                </a:extLst>
              </a:tr>
              <a:tr h="428107">
                <a:tc>
                  <a:txBody>
                    <a:bodyPr/>
                    <a:lstStyle/>
                    <a:p>
                      <a:r>
                        <a:rPr lang="en-US" sz="1800" dirty="0" smtClean="0"/>
                        <a:t>0-40,000</a:t>
                      </a:r>
                      <a:endParaRPr lang="en-US" sz="1800" dirty="0"/>
                    </a:p>
                  </a:txBody>
                  <a:tcPr marT="45712" marB="45712"/>
                </a:tc>
                <a:tc>
                  <a:txBody>
                    <a:bodyPr/>
                    <a:lstStyle/>
                    <a:p>
                      <a:r>
                        <a:rPr lang="en-US" sz="1800" dirty="0" smtClean="0"/>
                        <a:t>10 %</a:t>
                      </a:r>
                      <a:endParaRPr lang="en-US" sz="1800" dirty="0"/>
                    </a:p>
                  </a:txBody>
                  <a:tcPr marT="45712" marB="45712"/>
                </a:tc>
                <a:extLst>
                  <a:ext uri="{0D108BD9-81ED-4DB2-BD59-A6C34878D82A}">
                    <a16:rowId xmlns:a16="http://schemas.microsoft.com/office/drawing/2014/main" val="10001"/>
                  </a:ext>
                </a:extLst>
              </a:tr>
              <a:tr h="428107">
                <a:tc>
                  <a:txBody>
                    <a:bodyPr/>
                    <a:lstStyle/>
                    <a:p>
                      <a:r>
                        <a:rPr lang="en-US" sz="1800" dirty="0" smtClean="0"/>
                        <a:t>40,000-80,000</a:t>
                      </a:r>
                      <a:endParaRPr lang="en-US" sz="1800" dirty="0"/>
                    </a:p>
                  </a:txBody>
                  <a:tcPr marT="45712" marB="45712"/>
                </a:tc>
                <a:tc>
                  <a:txBody>
                    <a:bodyPr/>
                    <a:lstStyle/>
                    <a:p>
                      <a:r>
                        <a:rPr lang="en-US" sz="1800" dirty="0" smtClean="0"/>
                        <a:t>4,000 + 20%</a:t>
                      </a:r>
                      <a:r>
                        <a:rPr lang="en-US" sz="1800" baseline="0" dirty="0" smtClean="0"/>
                        <a:t> of  excess</a:t>
                      </a:r>
                      <a:endParaRPr lang="en-US" sz="1800" dirty="0"/>
                    </a:p>
                  </a:txBody>
                  <a:tcPr marT="45712" marB="45712"/>
                </a:tc>
                <a:extLst>
                  <a:ext uri="{0D108BD9-81ED-4DB2-BD59-A6C34878D82A}">
                    <a16:rowId xmlns:a16="http://schemas.microsoft.com/office/drawing/2014/main" val="10002"/>
                  </a:ext>
                </a:extLst>
              </a:tr>
              <a:tr h="428107">
                <a:tc>
                  <a:txBody>
                    <a:bodyPr/>
                    <a:lstStyle/>
                    <a:p>
                      <a:r>
                        <a:rPr lang="en-US" sz="1800" dirty="0" smtClean="0"/>
                        <a:t>80,000 and up</a:t>
                      </a:r>
                      <a:endParaRPr lang="en-US" sz="1800" dirty="0"/>
                    </a:p>
                  </a:txBody>
                  <a:tcPr marT="45712" marB="45712"/>
                </a:tc>
                <a:tc>
                  <a:txBody>
                    <a:bodyPr/>
                    <a:lstStyle/>
                    <a:p>
                      <a:r>
                        <a:rPr lang="en-US" sz="1800" dirty="0" smtClean="0"/>
                        <a:t>12,000 +  25%</a:t>
                      </a:r>
                      <a:r>
                        <a:rPr lang="en-US" sz="1800" baseline="0" dirty="0" smtClean="0"/>
                        <a:t> of excess</a:t>
                      </a:r>
                      <a:endParaRPr lang="en-US" sz="1800" dirty="0"/>
                    </a:p>
                  </a:txBody>
                  <a:tcPr marT="45712" marB="45712"/>
                </a:tc>
                <a:extLst>
                  <a:ext uri="{0D108BD9-81ED-4DB2-BD59-A6C34878D82A}">
                    <a16:rowId xmlns:a16="http://schemas.microsoft.com/office/drawing/2014/main" val="10003"/>
                  </a:ext>
                </a:extLst>
              </a:tr>
            </a:tbl>
          </a:graphicData>
        </a:graphic>
      </p:graphicFrame>
      <p:sp>
        <p:nvSpPr>
          <p:cNvPr id="27711" name="TextBox 8"/>
          <p:cNvSpPr txBox="1">
            <a:spLocks noChangeArrowheads="1"/>
          </p:cNvSpPr>
          <p:nvPr/>
        </p:nvSpPr>
        <p:spPr bwMode="auto">
          <a:xfrm>
            <a:off x="762000" y="25146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Indexation</a:t>
            </a:r>
          </a:p>
        </p:txBody>
      </p:sp>
    </p:spTree>
    <p:extLst>
      <p:ext uri="{BB962C8B-B14F-4D97-AF65-F5344CB8AC3E}">
        <p14:creationId xmlns:p14="http://schemas.microsoft.com/office/powerpoint/2010/main" val="20542660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2800" smtClean="0"/>
              <a:t>Inflation and income from capital</a:t>
            </a:r>
          </a:p>
        </p:txBody>
      </p:sp>
      <p:sp>
        <p:nvSpPr>
          <p:cNvPr id="28675" name="Content Placeholder 2"/>
          <p:cNvSpPr>
            <a:spLocks noGrp="1"/>
          </p:cNvSpPr>
          <p:nvPr>
            <p:ph idx="1"/>
          </p:nvPr>
        </p:nvSpPr>
        <p:spPr>
          <a:xfrm>
            <a:off x="457200" y="1219200"/>
            <a:ext cx="8229600" cy="4906963"/>
          </a:xfrm>
        </p:spPr>
        <p:txBody>
          <a:bodyPr/>
          <a:lstStyle/>
          <a:p>
            <a:pPr eaLnBrk="1" hangingPunct="1">
              <a:lnSpc>
                <a:spcPct val="90000"/>
              </a:lnSpc>
              <a:buFontTx/>
              <a:buNone/>
            </a:pPr>
            <a:r>
              <a:rPr lang="en-US" altLang="en-US" smtClean="0"/>
              <a:t>Income for capital</a:t>
            </a:r>
          </a:p>
          <a:p>
            <a:pPr eaLnBrk="1" hangingPunct="1">
              <a:lnSpc>
                <a:spcPct val="90000"/>
              </a:lnSpc>
              <a:buFontTx/>
              <a:buNone/>
            </a:pPr>
            <a:r>
              <a:rPr lang="en-US" altLang="en-US" smtClean="0"/>
              <a:t>Nominal and real returns</a:t>
            </a:r>
          </a:p>
          <a:p>
            <a:pPr eaLnBrk="1" hangingPunct="1">
              <a:lnSpc>
                <a:spcPct val="90000"/>
              </a:lnSpc>
              <a:buFontTx/>
              <a:buNone/>
            </a:pPr>
            <a:r>
              <a:rPr lang="en-US" altLang="en-US" smtClean="0"/>
              <a:t>I</a:t>
            </a:r>
            <a:r>
              <a:rPr lang="en-US" altLang="en-US" baseline="-25000" smtClean="0"/>
              <a:t>nom </a:t>
            </a:r>
            <a:r>
              <a:rPr lang="en-US" altLang="en-US" smtClean="0"/>
              <a:t> = I</a:t>
            </a:r>
            <a:r>
              <a:rPr lang="en-US" altLang="en-US" baseline="-25000" smtClean="0"/>
              <a:t>real</a:t>
            </a:r>
            <a:r>
              <a:rPr lang="en-US" altLang="en-US" smtClean="0"/>
              <a:t> + ¶</a:t>
            </a:r>
          </a:p>
          <a:p>
            <a:pPr eaLnBrk="1" hangingPunct="1">
              <a:lnSpc>
                <a:spcPct val="90000"/>
              </a:lnSpc>
              <a:buFontTx/>
              <a:buNone/>
            </a:pPr>
            <a:endParaRPr lang="en-US" altLang="en-US" baseline="-25000" smtClean="0"/>
          </a:p>
          <a:p>
            <a:pPr lvl="1" eaLnBrk="1" hangingPunct="1">
              <a:lnSpc>
                <a:spcPct val="90000"/>
              </a:lnSpc>
            </a:pPr>
            <a:r>
              <a:rPr lang="en-US" altLang="en-US" smtClean="0"/>
              <a:t>Capital gains</a:t>
            </a:r>
          </a:p>
          <a:p>
            <a:pPr lvl="2" eaLnBrk="1" hangingPunct="1">
              <a:lnSpc>
                <a:spcPct val="90000"/>
              </a:lnSpc>
            </a:pPr>
            <a:r>
              <a:rPr lang="en-US" altLang="en-US" smtClean="0"/>
              <a:t>Deferral</a:t>
            </a:r>
          </a:p>
          <a:p>
            <a:pPr lvl="2" eaLnBrk="1" hangingPunct="1">
              <a:lnSpc>
                <a:spcPct val="90000"/>
              </a:lnSpc>
            </a:pPr>
            <a:r>
              <a:rPr lang="en-US" altLang="en-US" smtClean="0"/>
              <a:t>Special rates</a:t>
            </a:r>
          </a:p>
          <a:p>
            <a:pPr lvl="2" eaLnBrk="1" hangingPunct="1">
              <a:lnSpc>
                <a:spcPct val="90000"/>
              </a:lnSpc>
            </a:pPr>
            <a:r>
              <a:rPr lang="en-US" altLang="en-US" smtClean="0"/>
              <a:t>Taxation of inflationary gains</a:t>
            </a:r>
          </a:p>
          <a:p>
            <a:pPr lvl="1" eaLnBrk="1" hangingPunct="1">
              <a:lnSpc>
                <a:spcPct val="90000"/>
              </a:lnSpc>
            </a:pPr>
            <a:r>
              <a:rPr lang="en-US" altLang="en-US" smtClean="0"/>
              <a:t>Dividends</a:t>
            </a:r>
          </a:p>
          <a:p>
            <a:pPr lvl="1" eaLnBrk="1" hangingPunct="1">
              <a:lnSpc>
                <a:spcPct val="90000"/>
              </a:lnSpc>
            </a:pPr>
            <a:r>
              <a:rPr lang="en-US" altLang="en-US" smtClean="0"/>
              <a:t>Dividends vs. salary</a:t>
            </a:r>
          </a:p>
          <a:p>
            <a:pPr lvl="1" eaLnBrk="1" hangingPunct="1">
              <a:lnSpc>
                <a:spcPct val="90000"/>
              </a:lnSpc>
            </a:pPr>
            <a:r>
              <a:rPr lang="en-US" altLang="en-US" smtClean="0"/>
              <a:t>S &amp; L interest</a:t>
            </a:r>
          </a:p>
          <a:p>
            <a:pPr eaLnBrk="1" hangingPunct="1"/>
            <a:endParaRPr lang="en-US" altLang="en-US" smtClean="0"/>
          </a:p>
        </p:txBody>
      </p:sp>
    </p:spTree>
    <p:extLst>
      <p:ext uri="{BB962C8B-B14F-4D97-AF65-F5344CB8AC3E}">
        <p14:creationId xmlns:p14="http://schemas.microsoft.com/office/powerpoint/2010/main" val="14343207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8458200" cy="914400"/>
          </a:xfrm>
        </p:spPr>
        <p:txBody>
          <a:bodyPr/>
          <a:lstStyle/>
          <a:p>
            <a:r>
              <a:rPr lang="en-US" altLang="en-US" sz="3200" smtClean="0">
                <a:solidFill>
                  <a:schemeClr val="tx1"/>
                </a:solidFill>
              </a:rPr>
              <a:t>Inflation and taxation of income from capital</a:t>
            </a:r>
            <a:endParaRPr lang="en-US" altLang="en-US" smtClean="0">
              <a:solidFill>
                <a:srgbClr val="FF0066"/>
              </a:solidFill>
            </a:endParaRPr>
          </a:p>
        </p:txBody>
      </p:sp>
      <p:sp>
        <p:nvSpPr>
          <p:cNvPr id="29699" name="Rectangle 3"/>
          <p:cNvSpPr>
            <a:spLocks noGrp="1" noChangeArrowheads="1"/>
          </p:cNvSpPr>
          <p:nvPr>
            <p:ph type="body" idx="1"/>
          </p:nvPr>
        </p:nvSpPr>
        <p:spPr>
          <a:xfrm>
            <a:off x="228600" y="1371600"/>
            <a:ext cx="8610600" cy="5257800"/>
          </a:xfrm>
        </p:spPr>
        <p:txBody>
          <a:bodyPr/>
          <a:lstStyle/>
          <a:p>
            <a:pPr>
              <a:lnSpc>
                <a:spcPct val="80000"/>
              </a:lnSpc>
            </a:pPr>
            <a:r>
              <a:rPr lang="en-US" altLang="en-US" sz="2000" smtClean="0"/>
              <a:t>Brackets indexed for inflation</a:t>
            </a:r>
          </a:p>
          <a:p>
            <a:pPr>
              <a:lnSpc>
                <a:spcPct val="80000"/>
              </a:lnSpc>
            </a:pPr>
            <a:r>
              <a:rPr lang="en-US" altLang="en-US" sz="2000" smtClean="0"/>
              <a:t>Exemptions and minimum deduction indexed for inflation</a:t>
            </a:r>
          </a:p>
          <a:p>
            <a:pPr>
              <a:lnSpc>
                <a:spcPct val="80000"/>
              </a:lnSpc>
              <a:buFontTx/>
              <a:buNone/>
            </a:pPr>
            <a:endParaRPr lang="en-US" altLang="en-US" sz="2000" smtClean="0"/>
          </a:p>
          <a:p>
            <a:pPr>
              <a:lnSpc>
                <a:spcPct val="80000"/>
              </a:lnSpc>
            </a:pPr>
            <a:r>
              <a:rPr lang="en-US" altLang="en-US" sz="2000" smtClean="0"/>
              <a:t>Return on capital:   Nominal rate = real rate + expected inflation</a:t>
            </a:r>
          </a:p>
          <a:p>
            <a:pPr>
              <a:lnSpc>
                <a:spcPct val="80000"/>
              </a:lnSpc>
            </a:pPr>
            <a:r>
              <a:rPr lang="en-US" altLang="en-US" sz="2000" smtClean="0"/>
              <a:t>Nominal return taxed—Haig-Simons would only tax real return because this is the portion that represents ability to consume without reducing assets</a:t>
            </a:r>
          </a:p>
          <a:p>
            <a:pPr>
              <a:lnSpc>
                <a:spcPct val="80000"/>
              </a:lnSpc>
            </a:pPr>
            <a:endParaRPr lang="en-US" altLang="en-US" sz="2000" smtClean="0"/>
          </a:p>
          <a:p>
            <a:pPr>
              <a:lnSpc>
                <a:spcPct val="80000"/>
              </a:lnSpc>
            </a:pPr>
            <a:r>
              <a:rPr lang="en-US" altLang="en-US" sz="2000" smtClean="0"/>
              <a:t>Capital Gains</a:t>
            </a:r>
          </a:p>
          <a:p>
            <a:pPr lvl="1">
              <a:lnSpc>
                <a:spcPct val="80000"/>
              </a:lnSpc>
            </a:pPr>
            <a:r>
              <a:rPr lang="en-US" altLang="en-US" sz="1800" smtClean="0"/>
              <a:t>Taxed when realized, not when accrued</a:t>
            </a:r>
          </a:p>
          <a:p>
            <a:pPr lvl="1">
              <a:lnSpc>
                <a:spcPct val="80000"/>
              </a:lnSpc>
            </a:pPr>
            <a:r>
              <a:rPr lang="en-US" altLang="en-US" sz="1800" smtClean="0"/>
              <a:t>Reduces present value of tax cost</a:t>
            </a:r>
          </a:p>
          <a:p>
            <a:pPr lvl="1">
              <a:lnSpc>
                <a:spcPct val="80000"/>
              </a:lnSpc>
            </a:pPr>
            <a:r>
              <a:rPr lang="en-US" altLang="en-US" sz="1800" smtClean="0"/>
              <a:t>Haig-Simons would tax when accrued</a:t>
            </a:r>
          </a:p>
          <a:p>
            <a:pPr lvl="1">
              <a:lnSpc>
                <a:spcPct val="80000"/>
              </a:lnSpc>
            </a:pPr>
            <a:r>
              <a:rPr lang="en-US" altLang="en-US" sz="1800" smtClean="0"/>
              <a:t>Inflationary gain as well as real gain taxed</a:t>
            </a:r>
          </a:p>
          <a:p>
            <a:pPr lvl="1">
              <a:lnSpc>
                <a:spcPct val="80000"/>
              </a:lnSpc>
            </a:pPr>
            <a:r>
              <a:rPr lang="en-US" altLang="en-US" sz="1800" smtClean="0"/>
              <a:t>Haig-Simons would tax only real gain by allowing basis to be adjusted for inflation</a:t>
            </a:r>
          </a:p>
          <a:p>
            <a:pPr lvl="1">
              <a:lnSpc>
                <a:spcPct val="80000"/>
              </a:lnSpc>
            </a:pPr>
            <a:r>
              <a:rPr lang="en-US" altLang="en-US" sz="1800" smtClean="0"/>
              <a:t>Special rates for long-term capital gains</a:t>
            </a:r>
          </a:p>
          <a:p>
            <a:pPr lvl="1">
              <a:lnSpc>
                <a:spcPct val="80000"/>
              </a:lnSpc>
            </a:pPr>
            <a:r>
              <a:rPr lang="en-US" altLang="en-US" sz="1800" smtClean="0"/>
              <a:t>Step of in basis for capital gains at death (capital gains not taxed at  death and heirs not subject to tax) </a:t>
            </a:r>
          </a:p>
        </p:txBody>
      </p:sp>
    </p:spTree>
    <p:extLst>
      <p:ext uri="{BB962C8B-B14F-4D97-AF65-F5344CB8AC3E}">
        <p14:creationId xmlns:p14="http://schemas.microsoft.com/office/powerpoint/2010/main" val="19897265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740" name="Group 60"/>
          <p:cNvGraphicFramePr>
            <a:graphicFrameLocks noGrp="1"/>
          </p:cNvGraphicFramePr>
          <p:nvPr/>
        </p:nvGraphicFramePr>
        <p:xfrm>
          <a:off x="3336925" y="2451100"/>
          <a:ext cx="2471738" cy="1955800"/>
        </p:xfrm>
        <a:graphic>
          <a:graphicData uri="http://schemas.openxmlformats.org/drawingml/2006/table">
            <a:tbl>
              <a:tblPr/>
              <a:tblGrid>
                <a:gridCol w="2471738">
                  <a:extLst>
                    <a:ext uri="{9D8B030D-6E8A-4147-A177-3AD203B41FA5}">
                      <a16:colId xmlns:a16="http://schemas.microsoft.com/office/drawing/2014/main" val="20000"/>
                    </a:ext>
                  </a:extLst>
                </a:gridCol>
              </a:tblGrid>
              <a:tr h="195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CCCC99"/>
                    </a:solidFill>
                  </a:tcPr>
                </a:tc>
                <a:extLst>
                  <a:ext uri="{0D108BD9-81ED-4DB2-BD59-A6C34878D82A}">
                    <a16:rowId xmlns:a16="http://schemas.microsoft.com/office/drawing/2014/main" val="10000"/>
                  </a:ext>
                </a:extLst>
              </a:tr>
            </a:tbl>
          </a:graphicData>
        </a:graphic>
      </p:graphicFrame>
      <p:graphicFrame>
        <p:nvGraphicFramePr>
          <p:cNvPr id="199741" name="Group 61"/>
          <p:cNvGraphicFramePr>
            <a:graphicFrameLocks noGrp="1"/>
          </p:cNvGraphicFramePr>
          <p:nvPr/>
        </p:nvGraphicFramePr>
        <p:xfrm>
          <a:off x="3346450" y="2460625"/>
          <a:ext cx="2597150" cy="3041650"/>
        </p:xfrm>
        <a:graphic>
          <a:graphicData uri="http://schemas.openxmlformats.org/drawingml/2006/table">
            <a:tbl>
              <a:tblPr/>
              <a:tblGrid>
                <a:gridCol w="902699">
                  <a:extLst>
                    <a:ext uri="{9D8B030D-6E8A-4147-A177-3AD203B41FA5}">
                      <a16:colId xmlns:a16="http://schemas.microsoft.com/office/drawing/2014/main" val="20000"/>
                    </a:ext>
                  </a:extLst>
                </a:gridCol>
                <a:gridCol w="858992">
                  <a:extLst>
                    <a:ext uri="{9D8B030D-6E8A-4147-A177-3AD203B41FA5}">
                      <a16:colId xmlns:a16="http://schemas.microsoft.com/office/drawing/2014/main" val="20001"/>
                    </a:ext>
                  </a:extLst>
                </a:gridCol>
                <a:gridCol w="835459">
                  <a:extLst>
                    <a:ext uri="{9D8B030D-6E8A-4147-A177-3AD203B41FA5}">
                      <a16:colId xmlns:a16="http://schemas.microsoft.com/office/drawing/2014/main" val="20002"/>
                    </a:ext>
                  </a:extLst>
                </a:gridCol>
              </a:tblGrid>
              <a:tr h="28903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Tax Bracket</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cap="flat">
                      <a:noFill/>
                    </a:lnL>
                    <a:lnR>
                      <a:noFill/>
                    </a:lnR>
                    <a:lnT cap="flat">
                      <a:noFill/>
                    </a:lnT>
                    <a:lnB>
                      <a:noFill/>
                    </a:lnB>
                    <a:lnTlToBr>
                      <a:noFill/>
                    </a:lnTlToBr>
                    <a:lnBlToTr>
                      <a:noFill/>
                    </a:lnBlToTr>
                    <a:solidFill>
                      <a:srgbClr val="E0E0E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Capital Gain Tax Rate</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cap="flat">
                      <a:noFill/>
                    </a:lnR>
                    <a:lnT cap="flat">
                      <a:noFill/>
                    </a:lnT>
                    <a:lnB>
                      <a:noFill/>
                    </a:lnB>
                    <a:lnTlToBr>
                      <a:noFill/>
                    </a:lnTlToBr>
                    <a:lnBlToTr>
                      <a:noFill/>
                    </a:lnBlToTr>
                    <a:solidFill>
                      <a:srgbClr val="E0E0E0"/>
                    </a:solidFill>
                  </a:tcPr>
                </a:tc>
                <a:tc hMerge="1">
                  <a:txBody>
                    <a:bodyPr/>
                    <a:lstStyle/>
                    <a:p>
                      <a:endParaRPr lang="en-US"/>
                    </a:p>
                  </a:txBody>
                  <a:tcPr/>
                </a:tc>
                <a:extLst>
                  <a:ext uri="{0D108BD9-81ED-4DB2-BD59-A6C34878D82A}">
                    <a16:rowId xmlns:a16="http://schemas.microsoft.com/office/drawing/2014/main" val="10000"/>
                  </a:ext>
                </a:extLst>
              </a:tr>
              <a:tr h="46967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Short Term</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a:noFill/>
                    </a:lnR>
                    <a:lnT>
                      <a:noFill/>
                    </a:lnT>
                    <a:lnB>
                      <a:noFill/>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Long Term</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cap="flat">
                      <a:noFill/>
                    </a:lnR>
                    <a:lnT>
                      <a:noFill/>
                    </a:lnT>
                    <a:lnB>
                      <a:noFill/>
                    </a:lnB>
                    <a:lnTlToBr>
                      <a:noFill/>
                    </a:lnTlToBr>
                    <a:lnBlToTr>
                      <a:noFill/>
                    </a:lnBlToTr>
                    <a:solidFill>
                      <a:srgbClr val="E0E0E0"/>
                    </a:solidFill>
                  </a:tcPr>
                </a:tc>
                <a:extLst>
                  <a:ext uri="{0D108BD9-81ED-4DB2-BD59-A6C34878D82A}">
                    <a16:rowId xmlns:a16="http://schemas.microsoft.com/office/drawing/2014/main" val="10001"/>
                  </a:ext>
                </a:extLst>
              </a:tr>
              <a:tr h="2890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10%</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a:noFill/>
                    </a:lnR>
                    <a:lnT>
                      <a:noFill/>
                    </a:lnT>
                    <a:lnB>
                      <a:noFill/>
                    </a:lnB>
                    <a:lnTlToBr>
                      <a:noFill/>
                    </a:lnTlToBr>
                    <a:lnBlToTr>
                      <a:noFill/>
                    </a:lnBlToTr>
                    <a:solidFill>
                      <a:srgbClr val="FFFFFF"/>
                    </a:solid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890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15%</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15%</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a:noFill/>
                    </a:lnR>
                    <a:lnT>
                      <a:noFill/>
                    </a:lnT>
                    <a:lnB>
                      <a:noFill/>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3"/>
                  </a:ext>
                </a:extLst>
              </a:tr>
              <a:tr h="2890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25%</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25%</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a:noFill/>
                    </a:lnR>
                    <a:lnT>
                      <a:noFill/>
                    </a:lnT>
                    <a:lnB>
                      <a:noFill/>
                    </a:lnB>
                    <a:lnTlToBr>
                      <a:noFill/>
                    </a:lnTlToBr>
                    <a:lnBlToTr>
                      <a:noFill/>
                    </a:lnBlToTr>
                    <a:solidFill>
                      <a:srgbClr val="FFFFFF"/>
                    </a:solidFill>
                  </a:tcPr>
                </a:tc>
                <a:tc rowSpan="4">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20%</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Max</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cap="flat">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4"/>
                  </a:ext>
                </a:extLst>
              </a:tr>
              <a:tr h="2890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28%</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28%</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a:noFill/>
                    </a:lnR>
                    <a:lnT>
                      <a:noFill/>
                    </a:lnT>
                    <a:lnB>
                      <a:noFill/>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5"/>
                  </a:ext>
                </a:extLst>
              </a:tr>
              <a:tr h="2890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33%</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33%</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a:noFill/>
                    </a:lnR>
                    <a:lnT>
                      <a:noFill/>
                    </a:lnT>
                    <a:lnB>
                      <a:noFill/>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6"/>
                  </a:ext>
                </a:extLst>
              </a:tr>
              <a:tr h="2890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35%</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cap="flat">
                      <a:noFill/>
                    </a:lnL>
                    <a:lnR>
                      <a:noFill/>
                    </a:lnR>
                    <a:lnT>
                      <a:noFill/>
                    </a:lnT>
                    <a:lnB cap="flat">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35%</a:t>
                      </a: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a:noFill/>
                    </a:lnR>
                    <a:lnT>
                      <a:noFill/>
                    </a:lnT>
                    <a:lnB cap="flat">
                      <a:noFill/>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0007"/>
                  </a:ext>
                </a:extLst>
              </a:tr>
              <a:tr h="5487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39.6%</a:t>
                      </a:r>
                    </a:p>
                  </a:txBody>
                  <a:tcPr marT="45736" marB="45736" anchor="ctr" horzOverflow="overflow">
                    <a:lnL cap="flat">
                      <a:noFill/>
                    </a:lnL>
                    <a:lnR>
                      <a:noFill/>
                    </a:lnR>
                    <a:lnT>
                      <a:noFill/>
                    </a:lnT>
                    <a:lnB cap="flat">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rPr>
                        <a:t>39.6%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36" marB="45736" anchor="ctr" horzOverflow="overflow">
                    <a:lnL>
                      <a:noFill/>
                    </a:lnL>
                    <a:lnR>
                      <a:noFill/>
                    </a:lnR>
                    <a:lnT>
                      <a:noFill/>
                    </a:lnT>
                    <a:lnB cap="flat">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36" marB="45736" anchor="ctr" horzOverflow="overflow">
                    <a:lnL>
                      <a:noFill/>
                    </a:lnL>
                    <a:lnR cap="flat">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30746" name="Text Box 62"/>
          <p:cNvSpPr txBox="1">
            <a:spLocks noChangeArrowheads="1"/>
          </p:cNvSpPr>
          <p:nvPr/>
        </p:nvSpPr>
        <p:spPr bwMode="auto">
          <a:xfrm>
            <a:off x="2270125" y="722313"/>
            <a:ext cx="459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Current Capital Gains (and Dividends) Rate</a:t>
            </a:r>
          </a:p>
        </p:txBody>
      </p:sp>
    </p:spTree>
    <p:extLst>
      <p:ext uri="{BB962C8B-B14F-4D97-AF65-F5344CB8AC3E}">
        <p14:creationId xmlns:p14="http://schemas.microsoft.com/office/powerpoint/2010/main" val="213285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Public Goods in More Detail</a:t>
            </a:r>
          </a:p>
        </p:txBody>
      </p:sp>
      <p:sp>
        <p:nvSpPr>
          <p:cNvPr id="9219" name="Rectangle 3"/>
          <p:cNvSpPr>
            <a:spLocks noGrp="1" noChangeArrowheads="1"/>
          </p:cNvSpPr>
          <p:nvPr>
            <p:ph type="body" idx="1"/>
          </p:nvPr>
        </p:nvSpPr>
        <p:spPr/>
        <p:txBody>
          <a:bodyPr/>
          <a:lstStyle/>
          <a:p>
            <a:pPr eaLnBrk="1" hangingPunct="1">
              <a:lnSpc>
                <a:spcPct val="90000"/>
              </a:lnSpc>
            </a:pPr>
            <a:r>
              <a:rPr lang="en-US" altLang="en-US" dirty="0" smtClean="0"/>
              <a:t>Definition—contrast with private goods</a:t>
            </a:r>
          </a:p>
          <a:p>
            <a:pPr lvl="1" eaLnBrk="1" hangingPunct="1">
              <a:lnSpc>
                <a:spcPct val="90000"/>
              </a:lnSpc>
            </a:pPr>
            <a:r>
              <a:rPr lang="en-US" altLang="en-US" dirty="0" smtClean="0"/>
              <a:t>Non-exclusion</a:t>
            </a:r>
          </a:p>
          <a:p>
            <a:pPr lvl="1" eaLnBrk="1" hangingPunct="1">
              <a:lnSpc>
                <a:spcPct val="90000"/>
              </a:lnSpc>
            </a:pPr>
            <a:r>
              <a:rPr lang="en-US" altLang="en-US" dirty="0" smtClean="0"/>
              <a:t>Non-rivalry</a:t>
            </a:r>
          </a:p>
          <a:p>
            <a:pPr eaLnBrk="1" hangingPunct="1">
              <a:lnSpc>
                <a:spcPct val="90000"/>
              </a:lnSpc>
            </a:pPr>
            <a:r>
              <a:rPr lang="en-US" altLang="en-US" dirty="0" smtClean="0"/>
              <a:t>Public goods vs. public production vs. public provision</a:t>
            </a:r>
          </a:p>
          <a:p>
            <a:pPr eaLnBrk="1" hangingPunct="1">
              <a:lnSpc>
                <a:spcPct val="90000"/>
              </a:lnSpc>
            </a:pPr>
            <a:r>
              <a:rPr lang="en-US" altLang="en-US" dirty="0" smtClean="0"/>
              <a:t>Why does the market fail?</a:t>
            </a:r>
          </a:p>
          <a:p>
            <a:pPr eaLnBrk="1" hangingPunct="1">
              <a:lnSpc>
                <a:spcPct val="90000"/>
              </a:lnSpc>
            </a:pPr>
            <a:r>
              <a:rPr lang="en-US" altLang="en-US" dirty="0" smtClean="0"/>
              <a:t>Free riding problems</a:t>
            </a:r>
          </a:p>
          <a:p>
            <a:pPr lvl="1" eaLnBrk="1" hangingPunct="1">
              <a:lnSpc>
                <a:spcPct val="90000"/>
              </a:lnSpc>
            </a:pPr>
            <a:r>
              <a:rPr lang="en-US" altLang="en-US" dirty="0" smtClean="0"/>
              <a:t>Non-exclusion </a:t>
            </a:r>
          </a:p>
          <a:p>
            <a:pPr lvl="1" eaLnBrk="1" hangingPunct="1">
              <a:lnSpc>
                <a:spcPct val="90000"/>
              </a:lnSpc>
            </a:pPr>
            <a:r>
              <a:rPr lang="en-US" altLang="en-US" dirty="0" smtClean="0"/>
              <a:t>Insignificance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Tax treatment of family</a:t>
            </a:r>
          </a:p>
        </p:txBody>
      </p:sp>
      <p:graphicFrame>
        <p:nvGraphicFramePr>
          <p:cNvPr id="4" name="Content Placeholder 3"/>
          <p:cNvGraphicFramePr>
            <a:graphicFrameLocks noGrp="1"/>
          </p:cNvGraphicFramePr>
          <p:nvPr>
            <p:ph idx="1"/>
          </p:nvPr>
        </p:nvGraphicFramePr>
        <p:xfrm>
          <a:off x="457200" y="1600200"/>
          <a:ext cx="4267200" cy="148272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370681">
                <a:tc>
                  <a:txBody>
                    <a:bodyPr/>
                    <a:lstStyle/>
                    <a:p>
                      <a:r>
                        <a:rPr lang="en-US" sz="1800" dirty="0" smtClean="0"/>
                        <a:t>Income</a:t>
                      </a:r>
                      <a:endParaRPr lang="en-US" sz="1800" dirty="0"/>
                    </a:p>
                  </a:txBody>
                  <a:tcPr marT="45700" marB="45700"/>
                </a:tc>
                <a:tc>
                  <a:txBody>
                    <a:bodyPr/>
                    <a:lstStyle/>
                    <a:p>
                      <a:r>
                        <a:rPr lang="en-US" sz="1800" dirty="0" smtClean="0"/>
                        <a:t>Tax</a:t>
                      </a:r>
                      <a:endParaRPr lang="en-US" sz="1800" dirty="0"/>
                    </a:p>
                  </a:txBody>
                  <a:tcPr marT="45700" marB="45700"/>
                </a:tc>
                <a:extLst>
                  <a:ext uri="{0D108BD9-81ED-4DB2-BD59-A6C34878D82A}">
                    <a16:rowId xmlns:a16="http://schemas.microsoft.com/office/drawing/2014/main" val="10000"/>
                  </a:ext>
                </a:extLst>
              </a:tr>
              <a:tr h="370681">
                <a:tc>
                  <a:txBody>
                    <a:bodyPr/>
                    <a:lstStyle/>
                    <a:p>
                      <a:r>
                        <a:rPr lang="en-US" sz="1800" dirty="0" smtClean="0"/>
                        <a:t>0-20,000</a:t>
                      </a:r>
                      <a:endParaRPr lang="en-US" sz="1800" dirty="0"/>
                    </a:p>
                  </a:txBody>
                  <a:tcPr marT="45700" marB="45700"/>
                </a:tc>
                <a:tc>
                  <a:txBody>
                    <a:bodyPr/>
                    <a:lstStyle/>
                    <a:p>
                      <a:r>
                        <a:rPr lang="en-US" sz="1800" dirty="0" smtClean="0"/>
                        <a:t>10 %</a:t>
                      </a:r>
                      <a:endParaRPr lang="en-US" sz="1800" dirty="0"/>
                    </a:p>
                  </a:txBody>
                  <a:tcPr marT="45700" marB="45700"/>
                </a:tc>
                <a:extLst>
                  <a:ext uri="{0D108BD9-81ED-4DB2-BD59-A6C34878D82A}">
                    <a16:rowId xmlns:a16="http://schemas.microsoft.com/office/drawing/2014/main" val="10001"/>
                  </a:ext>
                </a:extLst>
              </a:tr>
              <a:tr h="370681">
                <a:tc>
                  <a:txBody>
                    <a:bodyPr/>
                    <a:lstStyle/>
                    <a:p>
                      <a:r>
                        <a:rPr lang="en-US" sz="1800" dirty="0" smtClean="0"/>
                        <a:t>20,000-40,000</a:t>
                      </a:r>
                      <a:endParaRPr lang="en-US" sz="1800" dirty="0"/>
                    </a:p>
                  </a:txBody>
                  <a:tcPr marT="45700" marB="45700"/>
                </a:tc>
                <a:tc>
                  <a:txBody>
                    <a:bodyPr/>
                    <a:lstStyle/>
                    <a:p>
                      <a:r>
                        <a:rPr lang="en-US" sz="1800" dirty="0" smtClean="0"/>
                        <a:t>2,000 + 20%</a:t>
                      </a:r>
                      <a:r>
                        <a:rPr lang="en-US" sz="1800" baseline="0" dirty="0" smtClean="0"/>
                        <a:t> of  excess</a:t>
                      </a:r>
                      <a:endParaRPr lang="en-US" sz="1800" dirty="0"/>
                    </a:p>
                  </a:txBody>
                  <a:tcPr marT="45700" marB="45700"/>
                </a:tc>
                <a:extLst>
                  <a:ext uri="{0D108BD9-81ED-4DB2-BD59-A6C34878D82A}">
                    <a16:rowId xmlns:a16="http://schemas.microsoft.com/office/drawing/2014/main" val="10002"/>
                  </a:ext>
                </a:extLst>
              </a:tr>
              <a:tr h="370681">
                <a:tc>
                  <a:txBody>
                    <a:bodyPr/>
                    <a:lstStyle/>
                    <a:p>
                      <a:r>
                        <a:rPr lang="en-US" sz="1800" dirty="0" smtClean="0"/>
                        <a:t>40,000 and up</a:t>
                      </a:r>
                      <a:endParaRPr lang="en-US" sz="1800" dirty="0"/>
                    </a:p>
                  </a:txBody>
                  <a:tcPr marT="45700" marB="45700"/>
                </a:tc>
                <a:tc>
                  <a:txBody>
                    <a:bodyPr/>
                    <a:lstStyle/>
                    <a:p>
                      <a:r>
                        <a:rPr lang="en-US" sz="1800" dirty="0" smtClean="0"/>
                        <a:t>6,000 +  25%</a:t>
                      </a:r>
                      <a:r>
                        <a:rPr lang="en-US" sz="1800" baseline="0" dirty="0" smtClean="0"/>
                        <a:t> of excess</a:t>
                      </a:r>
                      <a:endParaRPr lang="en-US" sz="1800" dirty="0"/>
                    </a:p>
                  </a:txBody>
                  <a:tcPr marT="45700" marB="45700"/>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nvGraphicFramePr>
        <p:xfrm>
          <a:off x="457200" y="3429000"/>
          <a:ext cx="6400800" cy="1463676"/>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65919">
                <a:tc>
                  <a:txBody>
                    <a:bodyPr/>
                    <a:lstStyle/>
                    <a:p>
                      <a:r>
                        <a:rPr lang="en-US" sz="1800" dirty="0" smtClean="0"/>
                        <a:t>Family A</a:t>
                      </a:r>
                      <a:endParaRPr lang="en-US" sz="1800" dirty="0"/>
                    </a:p>
                  </a:txBody>
                  <a:tcPr marT="45740" marB="45740"/>
                </a:tc>
                <a:tc>
                  <a:txBody>
                    <a:bodyPr/>
                    <a:lstStyle/>
                    <a:p>
                      <a:r>
                        <a:rPr lang="en-US" sz="1800" dirty="0" smtClean="0"/>
                        <a:t>Income</a:t>
                      </a:r>
                      <a:endParaRPr lang="en-US" sz="1800" dirty="0"/>
                    </a:p>
                  </a:txBody>
                  <a:tcPr marT="45740" marB="45740"/>
                </a:tc>
                <a:tc>
                  <a:txBody>
                    <a:bodyPr/>
                    <a:lstStyle/>
                    <a:p>
                      <a:r>
                        <a:rPr lang="en-US" sz="1800" dirty="0" smtClean="0"/>
                        <a:t>Tax</a:t>
                      </a:r>
                      <a:endParaRPr lang="en-US" sz="1800" dirty="0"/>
                    </a:p>
                  </a:txBody>
                  <a:tcPr marT="45740" marB="45740"/>
                </a:tc>
                <a:tc>
                  <a:txBody>
                    <a:bodyPr/>
                    <a:lstStyle/>
                    <a:p>
                      <a:r>
                        <a:rPr lang="en-US" sz="1800" dirty="0" smtClean="0"/>
                        <a:t>ATR</a:t>
                      </a:r>
                      <a:endParaRPr lang="en-US" sz="1800" dirty="0"/>
                    </a:p>
                  </a:txBody>
                  <a:tcPr marT="45740" marB="45740"/>
                </a:tc>
                <a:extLst>
                  <a:ext uri="{0D108BD9-81ED-4DB2-BD59-A6C34878D82A}">
                    <a16:rowId xmlns:a16="http://schemas.microsoft.com/office/drawing/2014/main" val="10000"/>
                  </a:ext>
                </a:extLst>
              </a:tr>
              <a:tr h="365919">
                <a:tc>
                  <a:txBody>
                    <a:bodyPr/>
                    <a:lstStyle/>
                    <a:p>
                      <a:r>
                        <a:rPr lang="en-US" sz="1800" dirty="0" smtClean="0"/>
                        <a:t>Spouse 1</a:t>
                      </a:r>
                      <a:endParaRPr lang="en-US" sz="1800" dirty="0"/>
                    </a:p>
                  </a:txBody>
                  <a:tcPr marT="45740" marB="45740"/>
                </a:tc>
                <a:tc>
                  <a:txBody>
                    <a:bodyPr/>
                    <a:lstStyle/>
                    <a:p>
                      <a:r>
                        <a:rPr lang="en-US" sz="1800" dirty="0" smtClean="0"/>
                        <a:t>40,000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1"/>
                  </a:ext>
                </a:extLst>
              </a:tr>
              <a:tr h="365919">
                <a:tc>
                  <a:txBody>
                    <a:bodyPr/>
                    <a:lstStyle/>
                    <a:p>
                      <a:r>
                        <a:rPr lang="en-US" sz="1800" dirty="0" smtClean="0"/>
                        <a:t>Spouse  2</a:t>
                      </a:r>
                      <a:endParaRPr lang="en-US" sz="1800" dirty="0"/>
                    </a:p>
                  </a:txBody>
                  <a:tcPr marT="45740" marB="45740"/>
                </a:tc>
                <a:tc>
                  <a:txBody>
                    <a:bodyPr/>
                    <a:lstStyle/>
                    <a:p>
                      <a:r>
                        <a:rPr lang="en-US" sz="1800" dirty="0" smtClean="0"/>
                        <a:t>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2"/>
                  </a:ext>
                </a:extLst>
              </a:tr>
              <a:tr h="365919">
                <a:tc>
                  <a:txBody>
                    <a:bodyPr/>
                    <a:lstStyle/>
                    <a:p>
                      <a:r>
                        <a:rPr lang="en-US" sz="1800" dirty="0" smtClean="0"/>
                        <a:t>Total</a:t>
                      </a:r>
                      <a:endParaRPr lang="en-US" sz="1800" dirty="0"/>
                    </a:p>
                  </a:txBody>
                  <a:tcPr marT="45740" marB="45740"/>
                </a:tc>
                <a:tc>
                  <a:txBody>
                    <a:bodyPr/>
                    <a:lstStyle/>
                    <a:p>
                      <a:r>
                        <a:rPr lang="en-US" sz="1800" dirty="0" smtClean="0"/>
                        <a:t>40,000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533400" y="5105400"/>
          <a:ext cx="6400800" cy="1463676"/>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65919">
                <a:tc>
                  <a:txBody>
                    <a:bodyPr/>
                    <a:lstStyle/>
                    <a:p>
                      <a:r>
                        <a:rPr lang="en-US" sz="1800" dirty="0" smtClean="0"/>
                        <a:t>Family B</a:t>
                      </a:r>
                      <a:endParaRPr lang="en-US" sz="1800" dirty="0"/>
                    </a:p>
                  </a:txBody>
                  <a:tcPr marT="45740" marB="45740"/>
                </a:tc>
                <a:tc>
                  <a:txBody>
                    <a:bodyPr/>
                    <a:lstStyle/>
                    <a:p>
                      <a:r>
                        <a:rPr lang="en-US" sz="1800" dirty="0" smtClean="0"/>
                        <a:t>Income</a:t>
                      </a:r>
                      <a:endParaRPr lang="en-US" sz="1800" dirty="0"/>
                    </a:p>
                  </a:txBody>
                  <a:tcPr marT="45740" marB="45740"/>
                </a:tc>
                <a:tc>
                  <a:txBody>
                    <a:bodyPr/>
                    <a:lstStyle/>
                    <a:p>
                      <a:r>
                        <a:rPr lang="en-US" sz="1800" dirty="0" smtClean="0"/>
                        <a:t>Tax</a:t>
                      </a:r>
                      <a:endParaRPr lang="en-US" sz="1800" dirty="0"/>
                    </a:p>
                  </a:txBody>
                  <a:tcPr marT="45740" marB="45740"/>
                </a:tc>
                <a:tc>
                  <a:txBody>
                    <a:bodyPr/>
                    <a:lstStyle/>
                    <a:p>
                      <a:r>
                        <a:rPr lang="en-US" sz="1800" dirty="0" smtClean="0"/>
                        <a:t>ATR</a:t>
                      </a:r>
                      <a:endParaRPr lang="en-US" sz="1800" dirty="0"/>
                    </a:p>
                  </a:txBody>
                  <a:tcPr marT="45740" marB="45740"/>
                </a:tc>
                <a:extLst>
                  <a:ext uri="{0D108BD9-81ED-4DB2-BD59-A6C34878D82A}">
                    <a16:rowId xmlns:a16="http://schemas.microsoft.com/office/drawing/2014/main" val="10000"/>
                  </a:ext>
                </a:extLst>
              </a:tr>
              <a:tr h="365919">
                <a:tc>
                  <a:txBody>
                    <a:bodyPr/>
                    <a:lstStyle/>
                    <a:p>
                      <a:r>
                        <a:rPr lang="en-US" sz="1800" dirty="0" smtClean="0"/>
                        <a:t>Spouse 1</a:t>
                      </a:r>
                      <a:endParaRPr lang="en-US" sz="1800" dirty="0"/>
                    </a:p>
                  </a:txBody>
                  <a:tcPr marT="45740" marB="45740"/>
                </a:tc>
                <a:tc>
                  <a:txBody>
                    <a:bodyPr/>
                    <a:lstStyle/>
                    <a:p>
                      <a:r>
                        <a:rPr lang="en-US" sz="1800" dirty="0" smtClean="0"/>
                        <a:t>20,000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1"/>
                  </a:ext>
                </a:extLst>
              </a:tr>
              <a:tr h="365919">
                <a:tc>
                  <a:txBody>
                    <a:bodyPr/>
                    <a:lstStyle/>
                    <a:p>
                      <a:r>
                        <a:rPr lang="en-US" sz="1800" dirty="0" smtClean="0"/>
                        <a:t>Spouse  2</a:t>
                      </a:r>
                      <a:endParaRPr lang="en-US" sz="1800" dirty="0"/>
                    </a:p>
                  </a:txBody>
                  <a:tcPr marT="45740" marB="45740"/>
                </a:tc>
                <a:tc>
                  <a:txBody>
                    <a:bodyPr/>
                    <a:lstStyle/>
                    <a:p>
                      <a:r>
                        <a:rPr lang="en-US" sz="1800" dirty="0" smtClean="0"/>
                        <a:t>20,000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2"/>
                  </a:ext>
                </a:extLst>
              </a:tr>
              <a:tr h="365919">
                <a:tc>
                  <a:txBody>
                    <a:bodyPr/>
                    <a:lstStyle/>
                    <a:p>
                      <a:r>
                        <a:rPr lang="en-US" sz="1800" dirty="0" smtClean="0"/>
                        <a:t>Total</a:t>
                      </a:r>
                      <a:endParaRPr lang="en-US" sz="1800" dirty="0"/>
                    </a:p>
                  </a:txBody>
                  <a:tcPr marT="45740" marB="45740"/>
                </a:tc>
                <a:tc>
                  <a:txBody>
                    <a:bodyPr/>
                    <a:lstStyle/>
                    <a:p>
                      <a:r>
                        <a:rPr lang="en-US" sz="1800" dirty="0" smtClean="0"/>
                        <a:t>40,000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363881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Income Splitting</a:t>
            </a:r>
          </a:p>
        </p:txBody>
      </p:sp>
      <p:sp>
        <p:nvSpPr>
          <p:cNvPr id="32771" name="Content Placeholder 2"/>
          <p:cNvSpPr>
            <a:spLocks noGrp="1"/>
          </p:cNvSpPr>
          <p:nvPr>
            <p:ph idx="1"/>
          </p:nvPr>
        </p:nvSpPr>
        <p:spPr>
          <a:xfrm>
            <a:off x="304800" y="1600200"/>
            <a:ext cx="8382000" cy="4724400"/>
          </a:xfrm>
        </p:spPr>
        <p:txBody>
          <a:bodyPr/>
          <a:lstStyle/>
          <a:p>
            <a:pPr eaLnBrk="1" hangingPunct="1"/>
            <a:endParaRPr lang="en-US" altLang="en-US" smtClean="0"/>
          </a:p>
        </p:txBody>
      </p:sp>
      <p:graphicFrame>
        <p:nvGraphicFramePr>
          <p:cNvPr id="4" name="Content Placeholder 3"/>
          <p:cNvGraphicFramePr>
            <a:graphicFrameLocks/>
          </p:cNvGraphicFramePr>
          <p:nvPr/>
        </p:nvGraphicFramePr>
        <p:xfrm>
          <a:off x="457200" y="1600200"/>
          <a:ext cx="4953000" cy="1482724"/>
        </p:xfrm>
        <a:graphic>
          <a:graphicData uri="http://schemas.openxmlformats.org/drawingml/2006/table">
            <a:tbl>
              <a:tblPr firstRow="1" bandRow="1">
                <a:tableStyleId>{5C22544A-7EE6-4342-B048-85BDC9FD1C3A}</a:tableStyleId>
              </a:tblPr>
              <a:tblGrid>
                <a:gridCol w="1945821">
                  <a:extLst>
                    <a:ext uri="{9D8B030D-6E8A-4147-A177-3AD203B41FA5}">
                      <a16:colId xmlns:a16="http://schemas.microsoft.com/office/drawing/2014/main" val="20000"/>
                    </a:ext>
                  </a:extLst>
                </a:gridCol>
                <a:gridCol w="3007179">
                  <a:extLst>
                    <a:ext uri="{9D8B030D-6E8A-4147-A177-3AD203B41FA5}">
                      <a16:colId xmlns:a16="http://schemas.microsoft.com/office/drawing/2014/main" val="20001"/>
                    </a:ext>
                  </a:extLst>
                </a:gridCol>
              </a:tblGrid>
              <a:tr h="370681">
                <a:tc>
                  <a:txBody>
                    <a:bodyPr/>
                    <a:lstStyle/>
                    <a:p>
                      <a:r>
                        <a:rPr lang="en-US" sz="1800" dirty="0" smtClean="0"/>
                        <a:t>Income</a:t>
                      </a:r>
                      <a:endParaRPr lang="en-US" sz="1800" dirty="0"/>
                    </a:p>
                  </a:txBody>
                  <a:tcPr marT="45700" marB="45700"/>
                </a:tc>
                <a:tc>
                  <a:txBody>
                    <a:bodyPr/>
                    <a:lstStyle/>
                    <a:p>
                      <a:r>
                        <a:rPr lang="en-US" sz="1800" dirty="0" smtClean="0"/>
                        <a:t>Tax</a:t>
                      </a:r>
                      <a:endParaRPr lang="en-US" sz="1800" dirty="0"/>
                    </a:p>
                  </a:txBody>
                  <a:tcPr marT="45700" marB="45700"/>
                </a:tc>
                <a:extLst>
                  <a:ext uri="{0D108BD9-81ED-4DB2-BD59-A6C34878D82A}">
                    <a16:rowId xmlns:a16="http://schemas.microsoft.com/office/drawing/2014/main" val="10000"/>
                  </a:ext>
                </a:extLst>
              </a:tr>
              <a:tr h="370681">
                <a:tc>
                  <a:txBody>
                    <a:bodyPr/>
                    <a:lstStyle/>
                    <a:p>
                      <a:r>
                        <a:rPr lang="en-US" sz="1800" dirty="0" smtClean="0"/>
                        <a:t>0-40,000</a:t>
                      </a:r>
                      <a:endParaRPr lang="en-US" sz="1800" dirty="0"/>
                    </a:p>
                  </a:txBody>
                  <a:tcPr marT="45700" marB="45700"/>
                </a:tc>
                <a:tc>
                  <a:txBody>
                    <a:bodyPr/>
                    <a:lstStyle/>
                    <a:p>
                      <a:r>
                        <a:rPr lang="en-US" sz="1800" dirty="0" smtClean="0"/>
                        <a:t>10 %</a:t>
                      </a:r>
                      <a:endParaRPr lang="en-US" sz="1800" dirty="0"/>
                    </a:p>
                  </a:txBody>
                  <a:tcPr marT="45700" marB="45700"/>
                </a:tc>
                <a:extLst>
                  <a:ext uri="{0D108BD9-81ED-4DB2-BD59-A6C34878D82A}">
                    <a16:rowId xmlns:a16="http://schemas.microsoft.com/office/drawing/2014/main" val="10001"/>
                  </a:ext>
                </a:extLst>
              </a:tr>
              <a:tr h="370681">
                <a:tc>
                  <a:txBody>
                    <a:bodyPr/>
                    <a:lstStyle/>
                    <a:p>
                      <a:r>
                        <a:rPr lang="en-US" sz="1800" dirty="0" smtClean="0"/>
                        <a:t>40,000-80,000</a:t>
                      </a:r>
                      <a:endParaRPr lang="en-US" sz="1800" dirty="0"/>
                    </a:p>
                  </a:txBody>
                  <a:tcPr marT="45700" marB="45700"/>
                </a:tc>
                <a:tc>
                  <a:txBody>
                    <a:bodyPr/>
                    <a:lstStyle/>
                    <a:p>
                      <a:r>
                        <a:rPr lang="en-US" sz="1800" dirty="0" smtClean="0"/>
                        <a:t>4,000 + 20%</a:t>
                      </a:r>
                      <a:r>
                        <a:rPr lang="en-US" sz="1800" baseline="0" dirty="0" smtClean="0"/>
                        <a:t> of  excess</a:t>
                      </a:r>
                      <a:endParaRPr lang="en-US" sz="1800" dirty="0"/>
                    </a:p>
                  </a:txBody>
                  <a:tcPr marT="45700" marB="45700"/>
                </a:tc>
                <a:extLst>
                  <a:ext uri="{0D108BD9-81ED-4DB2-BD59-A6C34878D82A}">
                    <a16:rowId xmlns:a16="http://schemas.microsoft.com/office/drawing/2014/main" val="10002"/>
                  </a:ext>
                </a:extLst>
              </a:tr>
              <a:tr h="370681">
                <a:tc>
                  <a:txBody>
                    <a:bodyPr/>
                    <a:lstStyle/>
                    <a:p>
                      <a:r>
                        <a:rPr lang="en-US" sz="1800" dirty="0" smtClean="0"/>
                        <a:t>80,000 and up</a:t>
                      </a:r>
                      <a:endParaRPr lang="en-US" sz="1800" dirty="0"/>
                    </a:p>
                  </a:txBody>
                  <a:tcPr marT="45700" marB="45700"/>
                </a:tc>
                <a:tc>
                  <a:txBody>
                    <a:bodyPr/>
                    <a:lstStyle/>
                    <a:p>
                      <a:r>
                        <a:rPr lang="en-US" sz="1800" dirty="0" smtClean="0"/>
                        <a:t>12,000 +  25%</a:t>
                      </a:r>
                      <a:r>
                        <a:rPr lang="en-US" sz="1800" baseline="0" dirty="0" smtClean="0"/>
                        <a:t> of excess</a:t>
                      </a:r>
                      <a:endParaRPr lang="en-US" sz="1800" dirty="0"/>
                    </a:p>
                  </a:txBody>
                  <a:tcPr marT="45700" marB="45700"/>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457200" y="3429000"/>
          <a:ext cx="6400800" cy="1463676"/>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65919">
                <a:tc>
                  <a:txBody>
                    <a:bodyPr/>
                    <a:lstStyle/>
                    <a:p>
                      <a:r>
                        <a:rPr lang="en-US" sz="1800" dirty="0" smtClean="0"/>
                        <a:t>Family A</a:t>
                      </a:r>
                      <a:endParaRPr lang="en-US" sz="1800" dirty="0"/>
                    </a:p>
                  </a:txBody>
                  <a:tcPr marT="45740" marB="45740"/>
                </a:tc>
                <a:tc>
                  <a:txBody>
                    <a:bodyPr/>
                    <a:lstStyle/>
                    <a:p>
                      <a:r>
                        <a:rPr lang="en-US" sz="1800" dirty="0" smtClean="0"/>
                        <a:t>Income</a:t>
                      </a:r>
                      <a:endParaRPr lang="en-US" sz="1800" dirty="0"/>
                    </a:p>
                  </a:txBody>
                  <a:tcPr marT="45740" marB="45740"/>
                </a:tc>
                <a:tc>
                  <a:txBody>
                    <a:bodyPr/>
                    <a:lstStyle/>
                    <a:p>
                      <a:r>
                        <a:rPr lang="en-US" sz="1800" dirty="0" smtClean="0"/>
                        <a:t>Tax</a:t>
                      </a:r>
                      <a:endParaRPr lang="en-US" sz="1800" dirty="0"/>
                    </a:p>
                  </a:txBody>
                  <a:tcPr marT="45740" marB="45740"/>
                </a:tc>
                <a:tc>
                  <a:txBody>
                    <a:bodyPr/>
                    <a:lstStyle/>
                    <a:p>
                      <a:r>
                        <a:rPr lang="en-US" sz="1800" dirty="0" smtClean="0"/>
                        <a:t>ATR</a:t>
                      </a:r>
                      <a:endParaRPr lang="en-US" sz="1800" dirty="0"/>
                    </a:p>
                  </a:txBody>
                  <a:tcPr marT="45740" marB="45740"/>
                </a:tc>
                <a:extLst>
                  <a:ext uri="{0D108BD9-81ED-4DB2-BD59-A6C34878D82A}">
                    <a16:rowId xmlns:a16="http://schemas.microsoft.com/office/drawing/2014/main" val="10000"/>
                  </a:ext>
                </a:extLst>
              </a:tr>
              <a:tr h="365919">
                <a:tc>
                  <a:txBody>
                    <a:bodyPr/>
                    <a:lstStyle/>
                    <a:p>
                      <a:r>
                        <a:rPr lang="en-US" sz="1800" dirty="0" smtClean="0"/>
                        <a:t>Spouse 1</a:t>
                      </a:r>
                      <a:endParaRPr lang="en-US" sz="1800" dirty="0"/>
                    </a:p>
                  </a:txBody>
                  <a:tcPr marT="45740" marB="45740"/>
                </a:tc>
                <a:tc>
                  <a:txBody>
                    <a:bodyPr/>
                    <a:lstStyle/>
                    <a:p>
                      <a:r>
                        <a:rPr lang="en-US" sz="1800" dirty="0" smtClean="0"/>
                        <a:t>40,000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1"/>
                  </a:ext>
                </a:extLst>
              </a:tr>
              <a:tr h="365919">
                <a:tc>
                  <a:txBody>
                    <a:bodyPr/>
                    <a:lstStyle/>
                    <a:p>
                      <a:r>
                        <a:rPr lang="en-US" sz="1800" dirty="0" smtClean="0"/>
                        <a:t>Spouse  2</a:t>
                      </a:r>
                      <a:endParaRPr lang="en-US" sz="1800" dirty="0"/>
                    </a:p>
                  </a:txBody>
                  <a:tcPr marT="45740" marB="45740"/>
                </a:tc>
                <a:tc>
                  <a:txBody>
                    <a:bodyPr/>
                    <a:lstStyle/>
                    <a:p>
                      <a:r>
                        <a:rPr lang="en-US" sz="1800" dirty="0" smtClean="0"/>
                        <a:t>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2"/>
                  </a:ext>
                </a:extLst>
              </a:tr>
              <a:tr h="365919">
                <a:tc>
                  <a:txBody>
                    <a:bodyPr/>
                    <a:lstStyle/>
                    <a:p>
                      <a:r>
                        <a:rPr lang="en-US" sz="1800" dirty="0" smtClean="0"/>
                        <a:t>Total</a:t>
                      </a:r>
                      <a:endParaRPr lang="en-US" sz="1800" dirty="0"/>
                    </a:p>
                  </a:txBody>
                  <a:tcPr marT="45740" marB="45740"/>
                </a:tc>
                <a:tc>
                  <a:txBody>
                    <a:bodyPr/>
                    <a:lstStyle/>
                    <a:p>
                      <a:r>
                        <a:rPr lang="en-US" sz="1800" dirty="0" smtClean="0"/>
                        <a:t>40,000</a:t>
                      </a:r>
                      <a:endParaRPr lang="en-US" sz="1800" dirty="0"/>
                    </a:p>
                  </a:txBody>
                  <a:tcPr marT="45740" marB="45740"/>
                </a:tc>
                <a:tc>
                  <a:txBody>
                    <a:bodyPr/>
                    <a:lstStyle/>
                    <a:p>
                      <a:endParaRPr lang="en-US" sz="1800" dirty="0"/>
                    </a:p>
                  </a:txBody>
                  <a:tcPr marT="45740" marB="45740"/>
                </a:tc>
                <a:tc>
                  <a:txBody>
                    <a:bodyPr/>
                    <a:lstStyle/>
                    <a:p>
                      <a:endParaRPr lang="en-US" sz="1800" dirty="0"/>
                    </a:p>
                  </a:txBody>
                  <a:tcPr marT="45740" marB="457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986834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4000" smtClean="0"/>
              <a:t>Individual Income Tax Topics</a:t>
            </a:r>
            <a:br>
              <a:rPr lang="en-US" altLang="en-US" sz="4000" smtClean="0"/>
            </a:br>
            <a:r>
              <a:rPr lang="en-US" altLang="en-US" sz="4000" smtClean="0"/>
              <a:t>(continued)</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smtClean="0"/>
              <a:t>Death and gift taxes and income tax</a:t>
            </a:r>
          </a:p>
          <a:p>
            <a:pPr eaLnBrk="1" hangingPunct="1">
              <a:lnSpc>
                <a:spcPct val="90000"/>
              </a:lnSpc>
            </a:pPr>
            <a:r>
              <a:rPr lang="en-US" altLang="en-US" smtClean="0"/>
              <a:t>Taxation of housing—owning vs. renting</a:t>
            </a:r>
          </a:p>
          <a:p>
            <a:pPr lvl="1" eaLnBrk="1" hangingPunct="1">
              <a:lnSpc>
                <a:spcPct val="90000"/>
              </a:lnSpc>
            </a:pPr>
            <a:r>
              <a:rPr lang="en-US" altLang="en-US" smtClean="0"/>
              <a:t>R-m-d</a:t>
            </a:r>
          </a:p>
          <a:p>
            <a:pPr eaLnBrk="1" hangingPunct="1">
              <a:lnSpc>
                <a:spcPct val="90000"/>
              </a:lnSpc>
            </a:pPr>
            <a:r>
              <a:rPr lang="en-US" altLang="en-US" smtClean="0"/>
              <a:t>Household work (child care, housekeeping, repair, etc.)</a:t>
            </a:r>
          </a:p>
          <a:p>
            <a:pPr eaLnBrk="1" hangingPunct="1">
              <a:lnSpc>
                <a:spcPct val="90000"/>
              </a:lnSpc>
            </a:pPr>
            <a:r>
              <a:rPr lang="en-US" altLang="en-US" smtClean="0"/>
              <a:t>AMT</a:t>
            </a:r>
          </a:p>
          <a:p>
            <a:pPr eaLnBrk="1" hangingPunct="1">
              <a:lnSpc>
                <a:spcPct val="90000"/>
              </a:lnSpc>
              <a:buFontTx/>
              <a:buNone/>
            </a:pPr>
            <a:endParaRPr lang="en-US" altLang="en-US" smtClean="0"/>
          </a:p>
        </p:txBody>
      </p:sp>
    </p:spTree>
    <p:extLst>
      <p:ext uri="{BB962C8B-B14F-4D97-AF65-F5344CB8AC3E}">
        <p14:creationId xmlns:p14="http://schemas.microsoft.com/office/powerpoint/2010/main" val="6611288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en-US" smtClean="0"/>
              <a:t>Housing—Owning vs. Renting</a:t>
            </a:r>
          </a:p>
        </p:txBody>
      </p:sp>
      <p:sp>
        <p:nvSpPr>
          <p:cNvPr id="34819" name="Rectangle 3"/>
          <p:cNvSpPr>
            <a:spLocks noGrp="1" noChangeArrowheads="1"/>
          </p:cNvSpPr>
          <p:nvPr>
            <p:ph type="body" idx="4294967295"/>
          </p:nvPr>
        </p:nvSpPr>
        <p:spPr/>
        <p:txBody>
          <a:bodyPr/>
          <a:lstStyle/>
          <a:p>
            <a:r>
              <a:rPr lang="en-US" altLang="en-US" sz="2800" smtClean="0"/>
              <a:t>Renter </a:t>
            </a:r>
          </a:p>
          <a:p>
            <a:pPr lvl="1"/>
            <a:r>
              <a:rPr lang="en-US" altLang="en-US" sz="2400" smtClean="0"/>
              <a:t>Rent</a:t>
            </a:r>
          </a:p>
          <a:p>
            <a:pPr lvl="1"/>
            <a:r>
              <a:rPr lang="en-US" altLang="en-US" sz="2400" smtClean="0"/>
              <a:t>Less maintenance less depreciation less property tax less mortgage interest </a:t>
            </a:r>
          </a:p>
          <a:p>
            <a:r>
              <a:rPr lang="en-US" altLang="en-US" sz="2800" smtClean="0"/>
              <a:t>Owner occupant</a:t>
            </a:r>
          </a:p>
          <a:p>
            <a:pPr lvl="1"/>
            <a:r>
              <a:rPr lang="en-US" altLang="en-US" sz="2400" smtClean="0"/>
              <a:t>No imputed rent but property tax and mortgage interest deductable</a:t>
            </a:r>
          </a:p>
          <a:p>
            <a:r>
              <a:rPr lang="en-US" altLang="en-US" sz="2800" smtClean="0"/>
              <a:t>Difference—(R-M-Dep)</a:t>
            </a:r>
          </a:p>
          <a:p>
            <a:pPr lvl="1"/>
            <a:r>
              <a:rPr lang="en-US" altLang="en-US" sz="2400" smtClean="0"/>
              <a:t>  Itemization vs. non-itemization adds to complexity</a:t>
            </a:r>
          </a:p>
          <a:p>
            <a:endParaRPr lang="en-US" altLang="en-US" sz="2800" smtClean="0"/>
          </a:p>
          <a:p>
            <a:endParaRPr lang="en-US" altLang="en-US" sz="2800" smtClean="0"/>
          </a:p>
          <a:p>
            <a:endParaRPr lang="en-US" altLang="en-US" sz="2800" smtClean="0"/>
          </a:p>
          <a:p>
            <a:endParaRPr lang="en-US" altLang="en-US" sz="2800" smtClean="0"/>
          </a:p>
        </p:txBody>
      </p:sp>
    </p:spTree>
    <p:extLst>
      <p:ext uri="{BB962C8B-B14F-4D97-AF65-F5344CB8AC3E}">
        <p14:creationId xmlns:p14="http://schemas.microsoft.com/office/powerpoint/2010/main" val="19679129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001000" cy="792162"/>
          </a:xfrm>
        </p:spPr>
        <p:txBody>
          <a:bodyPr/>
          <a:lstStyle/>
          <a:p>
            <a:pPr eaLnBrk="1" hangingPunct="1"/>
            <a:r>
              <a:rPr lang="en-US" altLang="en-US" sz="2800" smtClean="0"/>
              <a:t>An Example for 1947</a:t>
            </a:r>
          </a:p>
        </p:txBody>
      </p:sp>
      <p:sp>
        <p:nvSpPr>
          <p:cNvPr id="35843" name="Rectangle 3"/>
          <p:cNvSpPr>
            <a:spLocks noGrp="1" noChangeArrowheads="1"/>
          </p:cNvSpPr>
          <p:nvPr>
            <p:ph type="body" idx="1"/>
          </p:nvPr>
        </p:nvSpPr>
        <p:spPr>
          <a:xfrm>
            <a:off x="457200" y="1219200"/>
            <a:ext cx="8229600" cy="5105400"/>
          </a:xfrm>
        </p:spPr>
        <p:txBody>
          <a:bodyPr/>
          <a:lstStyle/>
          <a:p>
            <a:pPr eaLnBrk="1" hangingPunct="1">
              <a:lnSpc>
                <a:spcPct val="80000"/>
              </a:lnSpc>
            </a:pPr>
            <a:r>
              <a:rPr lang="en-US" altLang="en-US" sz="1600" smtClean="0">
                <a:latin typeface="Times New Roman" pitchFamily="18" charset="0"/>
              </a:rPr>
              <a:t>Ross Lockridge, Jr. and Raintree County</a:t>
            </a:r>
          </a:p>
          <a:p>
            <a:pPr eaLnBrk="1" hangingPunct="1">
              <a:lnSpc>
                <a:spcPct val="80000"/>
              </a:lnSpc>
            </a:pPr>
            <a:endParaRPr lang="en-US" altLang="en-US" sz="1600" smtClean="0">
              <a:latin typeface="Times New Roman" pitchFamily="18" charset="0"/>
            </a:endParaRPr>
          </a:p>
          <a:p>
            <a:pPr eaLnBrk="1" hangingPunct="1">
              <a:lnSpc>
                <a:spcPct val="80000"/>
              </a:lnSpc>
            </a:pPr>
            <a:r>
              <a:rPr lang="en-US" altLang="en-US" sz="1600" smtClean="0">
                <a:latin typeface="Times New Roman" pitchFamily="18" charset="0"/>
              </a:rPr>
              <a:t>Spreading income– no averaging and high marginal rates</a:t>
            </a:r>
          </a:p>
          <a:p>
            <a:pPr eaLnBrk="1" hangingPunct="1">
              <a:lnSpc>
                <a:spcPct val="80000"/>
              </a:lnSpc>
            </a:pPr>
            <a:endParaRPr lang="en-US" altLang="en-US" sz="1600" smtClean="0">
              <a:latin typeface="Times New Roman" pitchFamily="18" charset="0"/>
            </a:endParaRPr>
          </a:p>
          <a:p>
            <a:pPr eaLnBrk="1" hangingPunct="1">
              <a:lnSpc>
                <a:spcPct val="80000"/>
              </a:lnSpc>
            </a:pPr>
            <a:r>
              <a:rPr lang="en-US" altLang="en-US" sz="1600" smtClean="0">
                <a:latin typeface="Times New Roman" pitchFamily="18" charset="0"/>
              </a:rPr>
              <a:t>Discussion about prize—negotiated for a 5-year payout</a:t>
            </a:r>
          </a:p>
          <a:p>
            <a:pPr eaLnBrk="1" hangingPunct="1">
              <a:lnSpc>
                <a:spcPct val="80000"/>
              </a:lnSpc>
            </a:pPr>
            <a:endParaRPr lang="en-US" altLang="en-US" sz="1600" smtClean="0">
              <a:latin typeface="Times New Roman" pitchFamily="18" charset="0"/>
            </a:endParaRPr>
          </a:p>
          <a:p>
            <a:pPr eaLnBrk="1" hangingPunct="1">
              <a:lnSpc>
                <a:spcPct val="80000"/>
              </a:lnSpc>
            </a:pPr>
            <a:r>
              <a:rPr lang="en-US" altLang="en-US" sz="1600" smtClean="0">
                <a:latin typeface="Times New Roman" pitchFamily="18" charset="0"/>
              </a:rPr>
              <a:t>His manuscript had won a $150,000 novel prize from MGM studios that included the studio's right to make a film from the novel.</a:t>
            </a:r>
          </a:p>
          <a:p>
            <a:pPr eaLnBrk="1" hangingPunct="1">
              <a:lnSpc>
                <a:spcPct val="80000"/>
              </a:lnSpc>
            </a:pPr>
            <a:endParaRPr lang="en-US" altLang="en-US" sz="1600" smtClean="0">
              <a:latin typeface="Times New Roman" pitchFamily="18" charset="0"/>
            </a:endParaRPr>
          </a:p>
          <a:p>
            <a:pPr eaLnBrk="1" hangingPunct="1">
              <a:lnSpc>
                <a:spcPct val="80000"/>
              </a:lnSpc>
            </a:pPr>
            <a:r>
              <a:rPr lang="en-US" altLang="en-US" sz="1600" smtClean="0">
                <a:latin typeface="Times New Roman" pitchFamily="18" charset="0"/>
              </a:rPr>
              <a:t>Splitting income between couples–no joint returns</a:t>
            </a:r>
          </a:p>
          <a:p>
            <a:pPr eaLnBrk="1" hangingPunct="1">
              <a:lnSpc>
                <a:spcPct val="80000"/>
              </a:lnSpc>
            </a:pPr>
            <a:endParaRPr lang="en-US" altLang="en-US" sz="1600" smtClean="0">
              <a:latin typeface="Times New Roman" pitchFamily="18" charset="0"/>
            </a:endParaRPr>
          </a:p>
          <a:p>
            <a:pPr eaLnBrk="1" hangingPunct="1">
              <a:lnSpc>
                <a:spcPct val="80000"/>
              </a:lnSpc>
            </a:pPr>
            <a:r>
              <a:rPr lang="en-US" altLang="en-US" sz="1600" smtClean="0">
                <a:latin typeface="Times New Roman" pitchFamily="18" charset="0"/>
              </a:rPr>
              <a:t>$25,000 Payment to wife–could it be justified</a:t>
            </a:r>
          </a:p>
          <a:p>
            <a:pPr eaLnBrk="1" hangingPunct="1">
              <a:lnSpc>
                <a:spcPct val="80000"/>
              </a:lnSpc>
            </a:pPr>
            <a:endParaRPr lang="en-US" altLang="en-US" sz="1600" smtClean="0">
              <a:latin typeface="Times New Roman" pitchFamily="18" charset="0"/>
            </a:endParaRPr>
          </a:p>
          <a:p>
            <a:pPr eaLnBrk="1" hangingPunct="1">
              <a:lnSpc>
                <a:spcPct val="80000"/>
              </a:lnSpc>
            </a:pPr>
            <a:r>
              <a:rPr lang="en-US" altLang="en-US" sz="1600" smtClean="0">
                <a:latin typeface="Times New Roman" pitchFamily="18" charset="0"/>
              </a:rPr>
              <a:t>1948 first year of joint filing, income splitting and common property states</a:t>
            </a:r>
          </a:p>
          <a:p>
            <a:pPr eaLnBrk="1" hangingPunct="1">
              <a:lnSpc>
                <a:spcPct val="80000"/>
              </a:lnSpc>
            </a:pPr>
            <a:endParaRPr lang="en-US" altLang="en-US" sz="1600" smtClean="0">
              <a:latin typeface="Times New Roman" pitchFamily="18" charset="0"/>
            </a:endParaRPr>
          </a:p>
          <a:p>
            <a:pPr eaLnBrk="1" hangingPunct="1">
              <a:lnSpc>
                <a:spcPct val="80000"/>
              </a:lnSpc>
            </a:pPr>
            <a:r>
              <a:rPr lang="en-US" altLang="en-US" sz="1600" smtClean="0">
                <a:latin typeface="Times New Roman" pitchFamily="18" charset="0"/>
              </a:rPr>
              <a:t>Contribution to foundation for father.</a:t>
            </a:r>
          </a:p>
          <a:p>
            <a:pPr eaLnBrk="1" hangingPunct="1">
              <a:lnSpc>
                <a:spcPct val="80000"/>
              </a:lnSpc>
              <a:buFontTx/>
              <a:buNone/>
            </a:pPr>
            <a:endParaRPr lang="en-US" altLang="en-US" sz="1600" smtClean="0">
              <a:latin typeface="Times New Roman" pitchFamily="18" charset="0"/>
            </a:endParaRPr>
          </a:p>
          <a:p>
            <a:pPr eaLnBrk="1" hangingPunct="1">
              <a:lnSpc>
                <a:spcPct val="80000"/>
              </a:lnSpc>
            </a:pPr>
            <a:endParaRPr lang="en-US" altLang="en-US" sz="1600" smtClean="0">
              <a:latin typeface="Times New Roman" pitchFamily="18" charset="0"/>
            </a:endParaRPr>
          </a:p>
          <a:p>
            <a:pPr eaLnBrk="1" hangingPunct="1">
              <a:lnSpc>
                <a:spcPct val="80000"/>
              </a:lnSpc>
            </a:pPr>
            <a:r>
              <a:rPr lang="en-US" altLang="en-US" sz="1600" smtClean="0">
                <a:latin typeface="Times New Roman" pitchFamily="18" charset="0"/>
              </a:rPr>
              <a:t>Edmund Wilson, Cold War and the Income Tax: A Protest</a:t>
            </a:r>
          </a:p>
          <a:p>
            <a:pPr eaLnBrk="1" hangingPunct="1">
              <a:lnSpc>
                <a:spcPct val="80000"/>
              </a:lnSpc>
            </a:pPr>
            <a:r>
              <a:rPr lang="en-US" altLang="en-US" sz="1600" smtClean="0">
                <a:latin typeface="Times New Roman" pitchFamily="18" charset="0"/>
              </a:rPr>
              <a:t>Joe Louis</a:t>
            </a:r>
          </a:p>
        </p:txBody>
      </p:sp>
    </p:spTree>
    <p:extLst>
      <p:ext uri="{BB962C8B-B14F-4D97-AF65-F5344CB8AC3E}">
        <p14:creationId xmlns:p14="http://schemas.microsoft.com/office/powerpoint/2010/main" val="14445505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09600"/>
            <a:ext cx="6248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5908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4895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905000" y="381000"/>
            <a:ext cx="5081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latin typeface="Verdana" pitchFamily="34" charset="0"/>
              </a:rPr>
              <a:t>Tax comparison: AMT versus regular taxes</a:t>
            </a:r>
            <a:r>
              <a:rPr lang="en-US" altLang="en-US" sz="900"/>
              <a:t> </a:t>
            </a:r>
            <a:endParaRPr lang="en-US" altLang="en-US" sz="1800"/>
          </a:p>
        </p:txBody>
      </p:sp>
      <p:graphicFrame>
        <p:nvGraphicFramePr>
          <p:cNvPr id="147459" name="Group 3"/>
          <p:cNvGraphicFramePr>
            <a:graphicFrameLocks noGrp="1"/>
          </p:cNvGraphicFramePr>
          <p:nvPr/>
        </p:nvGraphicFramePr>
        <p:xfrm>
          <a:off x="457200" y="838200"/>
          <a:ext cx="7924800" cy="1841501"/>
        </p:xfrm>
        <a:graphic>
          <a:graphicData uri="http://schemas.openxmlformats.org/drawingml/2006/table">
            <a:tbl>
              <a:tblPr/>
              <a:tblGrid>
                <a:gridCol w="4035425">
                  <a:extLst>
                    <a:ext uri="{9D8B030D-6E8A-4147-A177-3AD203B41FA5}">
                      <a16:colId xmlns:a16="http://schemas.microsoft.com/office/drawing/2014/main" val="20000"/>
                    </a:ext>
                  </a:extLst>
                </a:gridCol>
                <a:gridCol w="3889375">
                  <a:extLst>
                    <a:ext uri="{9D8B030D-6E8A-4147-A177-3AD203B41FA5}">
                      <a16:colId xmlns:a16="http://schemas.microsoft.com/office/drawing/2014/main" val="20001"/>
                    </a:ext>
                  </a:extLst>
                </a:gridCol>
              </a:tblGrid>
              <a:tr h="396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AMT computation</a:t>
                      </a:r>
                      <a:endParaRPr kumimoji="0" lang="en-US" sz="1800" b="0" i="0" u="none" strike="noStrike" cap="none" normalizeH="0" baseline="0" smtClean="0">
                        <a:ln>
                          <a:noFill/>
                        </a:ln>
                        <a:solidFill>
                          <a:schemeClr val="tx1"/>
                        </a:solidFill>
                        <a:effectLst/>
                        <a:latin typeface="Arial"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Regular tax computation</a:t>
                      </a:r>
                      <a:endParaRPr kumimoji="0" lang="en-US" sz="1800" b="0" i="0" u="none" strike="noStrike" cap="none" normalizeH="0" baseline="0" smtClean="0">
                        <a:ln>
                          <a:noFill/>
                        </a:ln>
                        <a:solidFill>
                          <a:schemeClr val="tx1"/>
                        </a:solidFill>
                        <a:effectLst/>
                        <a:latin typeface="Arial"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Adjusted gross income</a:t>
                      </a:r>
                      <a:br>
                        <a:rPr kumimoji="0" lang="en-US" sz="1000" b="0" i="0" u="none" strike="noStrike" cap="none" normalizeH="0" baseline="0" smtClean="0">
                          <a:ln>
                            <a:noFill/>
                          </a:ln>
                          <a:solidFill>
                            <a:schemeClr val="tx1"/>
                          </a:solidFill>
                          <a:effectLst/>
                          <a:latin typeface="Verdana" pitchFamily="34" charset="0"/>
                        </a:rPr>
                      </a:br>
                      <a:r>
                        <a:rPr kumimoji="0" lang="en-US" sz="1000" b="0" i="0" u="none" strike="noStrike" cap="none" normalizeH="0" baseline="0" smtClean="0">
                          <a:ln>
                            <a:noFill/>
                          </a:ln>
                          <a:solidFill>
                            <a:schemeClr val="tx1"/>
                          </a:solidFill>
                          <a:effectLst/>
                          <a:latin typeface="Verdana" pitchFamily="34" charset="0"/>
                        </a:rPr>
                        <a:t>Plus: AMT adjustments and preferences</a:t>
                      </a:r>
                      <a:br>
                        <a:rPr kumimoji="0" lang="en-US" sz="1000" b="0" i="0" u="none" strike="noStrike" cap="none" normalizeH="0" baseline="0" smtClean="0">
                          <a:ln>
                            <a:noFill/>
                          </a:ln>
                          <a:solidFill>
                            <a:schemeClr val="tx1"/>
                          </a:solidFill>
                          <a:effectLst/>
                          <a:latin typeface="Verdana" pitchFamily="34" charset="0"/>
                        </a:rPr>
                      </a:br>
                      <a:r>
                        <a:rPr kumimoji="0" lang="en-US" sz="1000" b="0" i="0" u="none" strike="noStrike" cap="none" normalizeH="0" baseline="0" smtClean="0">
                          <a:ln>
                            <a:noFill/>
                          </a:ln>
                          <a:solidFill>
                            <a:schemeClr val="tx1"/>
                          </a:solidFill>
                          <a:effectLst/>
                          <a:latin typeface="Verdana" pitchFamily="34" charset="0"/>
                        </a:rPr>
                        <a:t>Less: AMT itemized deductions</a:t>
                      </a:r>
                      <a:endParaRPr kumimoji="0" lang="en-US" sz="1800" b="0" i="0" u="none" strike="noStrike" cap="none" normalizeH="0" baseline="0" smtClean="0">
                        <a:ln>
                          <a:noFill/>
                        </a:ln>
                        <a:solidFill>
                          <a:schemeClr val="tx1"/>
                        </a:solidFill>
                        <a:effectLst/>
                        <a:latin typeface="Arial"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rPr>
                        <a:t>Adjusted gross income</a:t>
                      </a:r>
                      <a:br>
                        <a:rPr kumimoji="0" lang="en-US" sz="1000" b="0" i="0" u="none" strike="noStrike" cap="none" normalizeH="0" baseline="0" smtClean="0">
                          <a:ln>
                            <a:noFill/>
                          </a:ln>
                          <a:solidFill>
                            <a:schemeClr val="tx1"/>
                          </a:solidFill>
                          <a:effectLst/>
                          <a:latin typeface="Verdana" pitchFamily="34" charset="0"/>
                        </a:rPr>
                      </a:br>
                      <a:r>
                        <a:rPr kumimoji="0" lang="en-US" sz="1000" b="0" i="0" u="none" strike="noStrike" cap="none" normalizeH="0" baseline="0" smtClean="0">
                          <a:ln>
                            <a:noFill/>
                          </a:ln>
                          <a:solidFill>
                            <a:schemeClr val="tx1"/>
                          </a:solidFill>
                          <a:effectLst/>
                          <a:latin typeface="Verdana" pitchFamily="34" charset="0"/>
                        </a:rPr>
                        <a:t>Less: personal and dependency exemptions</a:t>
                      </a:r>
                      <a:br>
                        <a:rPr kumimoji="0" lang="en-US" sz="1000" b="0" i="0" u="none" strike="noStrike" cap="none" normalizeH="0" baseline="0" smtClean="0">
                          <a:ln>
                            <a:noFill/>
                          </a:ln>
                          <a:solidFill>
                            <a:schemeClr val="tx1"/>
                          </a:solidFill>
                          <a:effectLst/>
                          <a:latin typeface="Verdana" pitchFamily="34" charset="0"/>
                        </a:rPr>
                      </a:br>
                      <a:r>
                        <a:rPr kumimoji="0" lang="en-US" sz="1000" b="0" i="0" u="none" strike="noStrike" cap="none" normalizeH="0" baseline="0" smtClean="0">
                          <a:ln>
                            <a:noFill/>
                          </a:ln>
                          <a:solidFill>
                            <a:schemeClr val="tx1"/>
                          </a:solidFill>
                          <a:effectLst/>
                          <a:latin typeface="Verdana" pitchFamily="34" charset="0"/>
                        </a:rPr>
                        <a:t>Less: greater of total itemized deductions, or standard deduction</a:t>
                      </a:r>
                      <a:endParaRPr kumimoji="0" lang="en-US" sz="1800" b="0" i="0" u="none" strike="noStrike" cap="none" normalizeH="0" baseline="0" smtClean="0">
                        <a:ln>
                          <a:noFill/>
                        </a:ln>
                        <a:solidFill>
                          <a:schemeClr val="tx1"/>
                        </a:solidFill>
                        <a:effectLst/>
                        <a:latin typeface="Arial"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44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Actual AMT</a:t>
                      </a:r>
                      <a:endParaRPr kumimoji="0" lang="en-US" sz="1800" b="0" i="0" u="none" strike="noStrike" cap="none" normalizeH="0" baseline="0" smtClean="0">
                        <a:ln>
                          <a:noFill/>
                        </a:ln>
                        <a:solidFill>
                          <a:schemeClr val="tx1"/>
                        </a:solidFill>
                        <a:effectLst/>
                        <a:latin typeface="Arial"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Total tax</a:t>
                      </a:r>
                      <a:endParaRPr kumimoji="0" lang="en-US" sz="1800" b="0" i="0" u="none" strike="noStrike" cap="none" normalizeH="0" baseline="0" smtClean="0">
                        <a:ln>
                          <a:noFill/>
                        </a:ln>
                        <a:solidFill>
                          <a:schemeClr val="tx1"/>
                        </a:solidFill>
                        <a:effectLst/>
                        <a:latin typeface="Arial" charset="0"/>
                      </a:endParaRPr>
                    </a:p>
                  </a:txBody>
                  <a:tcPr marT="45705" marB="4570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4" name="Text Box 16"/>
          <p:cNvSpPr txBox="1">
            <a:spLocks noChangeArrowheads="1"/>
          </p:cNvSpPr>
          <p:nvPr/>
        </p:nvSpPr>
        <p:spPr bwMode="auto">
          <a:xfrm>
            <a:off x="457200" y="2895600"/>
            <a:ext cx="80168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Lost Exemptions.</a:t>
            </a:r>
            <a:endParaRPr lang="en-US" altLang="en-US" sz="1200"/>
          </a:p>
          <a:p>
            <a:pPr eaLnBrk="1" hangingPunct="1">
              <a:spcBef>
                <a:spcPct val="0"/>
              </a:spcBef>
              <a:buFontTx/>
              <a:buNone/>
            </a:pPr>
            <a:r>
              <a:rPr lang="en-US" altLang="en-US" sz="1200" b="1"/>
              <a:t>State and local taxes.</a:t>
            </a:r>
            <a:r>
              <a:rPr lang="en-US" altLang="en-US" sz="1200"/>
              <a:t> </a:t>
            </a:r>
          </a:p>
          <a:p>
            <a:pPr eaLnBrk="1" hangingPunct="1">
              <a:spcBef>
                <a:spcPct val="0"/>
              </a:spcBef>
              <a:buFontTx/>
              <a:buNone/>
            </a:pPr>
            <a:r>
              <a:rPr lang="en-US" altLang="en-US" sz="1200" b="1"/>
              <a:t>Interest on second mortgages. </a:t>
            </a:r>
            <a:r>
              <a:rPr lang="en-US" altLang="en-US" sz="1200"/>
              <a:t>If you borrowed against your home for some purpose other than expenses related to the home, the interest deduction won't be allowed under AMT. </a:t>
            </a:r>
          </a:p>
          <a:p>
            <a:pPr eaLnBrk="1" hangingPunct="1">
              <a:spcBef>
                <a:spcPct val="0"/>
              </a:spcBef>
              <a:buFontTx/>
              <a:buNone/>
            </a:pPr>
            <a:r>
              <a:rPr lang="en-US" altLang="en-US" sz="1200"/>
              <a:t>Tax-exempt interest. Interest otherwise exempt from the regular income tax might not be for the AMT. </a:t>
            </a:r>
          </a:p>
          <a:p>
            <a:pPr eaLnBrk="1" hangingPunct="1">
              <a:spcBef>
                <a:spcPct val="0"/>
              </a:spcBef>
              <a:buFontTx/>
              <a:buNone/>
            </a:pPr>
            <a:r>
              <a:rPr lang="en-US" altLang="en-US" sz="1200" b="1"/>
              <a:t>Tax shelters. </a:t>
            </a:r>
            <a:r>
              <a:rPr lang="en-US" altLang="en-US" sz="1200"/>
              <a:t>The AMT provides reduced tax benefits for investments in certain types of partnership or limited liability company arrangements involving activities such as drilling for gas or oil.</a:t>
            </a:r>
          </a:p>
          <a:p>
            <a:pPr eaLnBrk="1" hangingPunct="1">
              <a:spcBef>
                <a:spcPct val="0"/>
              </a:spcBef>
              <a:buFontTx/>
              <a:buNone/>
            </a:pPr>
            <a:r>
              <a:rPr lang="en-US" altLang="en-US" sz="1200" b="1"/>
              <a:t>Tax-exempt interest.</a:t>
            </a:r>
            <a:r>
              <a:rPr lang="en-US" altLang="en-US" sz="1200"/>
              <a:t> Interest otherwise exempt from the regular income tax might not be for the AMT. </a:t>
            </a:r>
          </a:p>
          <a:p>
            <a:pPr eaLnBrk="1" hangingPunct="1">
              <a:spcBef>
                <a:spcPct val="0"/>
              </a:spcBef>
              <a:buFontTx/>
              <a:buNone/>
            </a:pPr>
            <a:endParaRPr lang="en-US" altLang="en-US" sz="1200"/>
          </a:p>
        </p:txBody>
      </p:sp>
      <p:sp>
        <p:nvSpPr>
          <p:cNvPr id="37905" name="Text Box 17"/>
          <p:cNvSpPr txBox="1">
            <a:spLocks noChangeArrowheads="1"/>
          </p:cNvSpPr>
          <p:nvPr/>
        </p:nvSpPr>
        <p:spPr bwMode="auto">
          <a:xfrm>
            <a:off x="457200" y="4495800"/>
            <a:ext cx="7875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Exemptions:</a:t>
            </a:r>
          </a:p>
          <a:p>
            <a:pPr eaLnBrk="1" hangingPunct="1">
              <a:spcBef>
                <a:spcPct val="0"/>
              </a:spcBef>
              <a:buFontTx/>
              <a:buNone/>
            </a:pPr>
            <a:r>
              <a:rPr lang="en-US" altLang="en-US" sz="1200"/>
              <a:t>$45,000 for married couples filing jointly with phase-out beginning when AMT income is over $150,000. </a:t>
            </a:r>
          </a:p>
          <a:p>
            <a:pPr eaLnBrk="1" hangingPunct="1">
              <a:spcBef>
                <a:spcPct val="0"/>
              </a:spcBef>
              <a:buFontTx/>
              <a:buNone/>
            </a:pPr>
            <a:r>
              <a:rPr lang="en-US" altLang="en-US" sz="1200"/>
              <a:t>$33,750 for single people, or heads of households, with phase-out beginning when AMT income is over $112,500. </a:t>
            </a:r>
          </a:p>
          <a:p>
            <a:pPr eaLnBrk="1" hangingPunct="1">
              <a:spcBef>
                <a:spcPct val="0"/>
              </a:spcBef>
              <a:buFontTx/>
              <a:buNone/>
            </a:pPr>
            <a:r>
              <a:rPr lang="en-US" altLang="en-US" sz="1200"/>
              <a:t>$22,500 for married couples filing separately with phase-out beginning when AMT income is over $75,000. </a:t>
            </a:r>
          </a:p>
        </p:txBody>
      </p:sp>
      <p:sp>
        <p:nvSpPr>
          <p:cNvPr id="37906" name="Text Box 18"/>
          <p:cNvSpPr txBox="1">
            <a:spLocks noChangeArrowheads="1"/>
          </p:cNvSpPr>
          <p:nvPr/>
        </p:nvSpPr>
        <p:spPr bwMode="auto">
          <a:xfrm>
            <a:off x="457200" y="54864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Rates:</a:t>
            </a:r>
            <a:r>
              <a:rPr lang="en-US" altLang="en-US" sz="1200"/>
              <a:t> </a:t>
            </a:r>
          </a:p>
          <a:p>
            <a:pPr eaLnBrk="1" hangingPunct="1">
              <a:spcBef>
                <a:spcPct val="0"/>
              </a:spcBef>
              <a:buFontTx/>
              <a:buNone/>
            </a:pPr>
            <a:r>
              <a:rPr lang="en-US" altLang="en-US" sz="1200"/>
              <a:t>26% on the first $175,000 ($87,500 for married couples filing separately) and 28% on the excess. Again, the AMT brackets are not adjusted for inflation, which causes much greater exposure to the tax as the years go by. If the AMT exceeds your regular tax, you have to pay the greater amount. </a:t>
            </a:r>
          </a:p>
        </p:txBody>
      </p:sp>
    </p:spTree>
    <p:extLst>
      <p:ext uri="{BB962C8B-B14F-4D97-AF65-F5344CB8AC3E}">
        <p14:creationId xmlns:p14="http://schemas.microsoft.com/office/powerpoint/2010/main" val="3631982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2800" b="1" smtClean="0">
                <a:solidFill>
                  <a:schemeClr val="tx1"/>
                </a:solidFill>
              </a:rPr>
              <a:t>CBO's Projected Effects of the Individual Alternative Minimum Tax</a:t>
            </a:r>
            <a:br>
              <a:rPr lang="en-US" altLang="en-US" sz="2800" b="1" smtClean="0">
                <a:solidFill>
                  <a:schemeClr val="tx1"/>
                </a:solidFill>
              </a:rPr>
            </a:br>
            <a:endParaRPr lang="en-US" altLang="en-US" sz="2800" b="1" smtClean="0">
              <a:solidFill>
                <a:schemeClr val="tx1"/>
              </a:solidFill>
            </a:endParaRPr>
          </a:p>
        </p:txBody>
      </p:sp>
      <p:pic>
        <p:nvPicPr>
          <p:cNvPr id="38915" name="Picture 3"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629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609600" y="5562600"/>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t>Source: Congressional Budget Office. </a:t>
            </a:r>
            <a:br>
              <a:rPr lang="en-US" altLang="en-US" sz="1200"/>
            </a:br>
            <a:r>
              <a:rPr lang="en-US" altLang="en-US" sz="1200"/>
              <a:t/>
            </a:r>
            <a:br>
              <a:rPr lang="en-US" altLang="en-US" sz="1200"/>
            </a:br>
            <a:r>
              <a:rPr lang="en-US" altLang="en-US" sz="1200"/>
              <a:t>Note: The alternative minimum tax requires some taxpayers to calculate their taxes under a more limited</a:t>
            </a:r>
          </a:p>
          <a:p>
            <a:pPr eaLnBrk="1" hangingPunct="1">
              <a:spcBef>
                <a:spcPct val="0"/>
              </a:spcBef>
              <a:buFontTx/>
              <a:buNone/>
            </a:pPr>
            <a:r>
              <a:rPr lang="en-US" altLang="en-US" sz="1200"/>
              <a:t>set of exemptions, deductions, and credits than the set applicable under the regular individual income tax.</a:t>
            </a:r>
          </a:p>
          <a:p>
            <a:pPr eaLnBrk="1" hangingPunct="1">
              <a:spcBef>
                <a:spcPct val="0"/>
              </a:spcBef>
              <a:buFontTx/>
              <a:buNone/>
            </a:pPr>
            <a:r>
              <a:rPr lang="en-US" altLang="en-US" sz="1200"/>
              <a:t>Some taxpayers are affected by the AMT but do not have AMT liability because the AMT limits their credits </a:t>
            </a:r>
          </a:p>
          <a:p>
            <a:pPr eaLnBrk="1" hangingPunct="1">
              <a:spcBef>
                <a:spcPct val="0"/>
              </a:spcBef>
              <a:buFontTx/>
              <a:buNone/>
            </a:pPr>
            <a:r>
              <a:rPr lang="en-US" altLang="en-US" sz="1200"/>
              <a:t>taken under the regular tax. </a:t>
            </a:r>
          </a:p>
        </p:txBody>
      </p:sp>
    </p:spTree>
    <p:extLst>
      <p:ext uri="{BB962C8B-B14F-4D97-AF65-F5344CB8AC3E}">
        <p14:creationId xmlns:p14="http://schemas.microsoft.com/office/powerpoint/2010/main" val="32235622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200" smtClean="0"/>
              <a:t>Impacts on Work</a:t>
            </a:r>
          </a:p>
        </p:txBody>
      </p:sp>
      <p:sp>
        <p:nvSpPr>
          <p:cNvPr id="39939" name="Rectangle 3"/>
          <p:cNvSpPr>
            <a:spLocks noGrp="1" noChangeArrowheads="1"/>
          </p:cNvSpPr>
          <p:nvPr>
            <p:ph type="body" idx="1"/>
          </p:nvPr>
        </p:nvSpPr>
        <p:spPr>
          <a:xfrm>
            <a:off x="457200" y="1600200"/>
            <a:ext cx="7239000" cy="2667000"/>
          </a:xfrm>
        </p:spPr>
        <p:txBody>
          <a:bodyPr/>
          <a:lstStyle/>
          <a:p>
            <a:pPr eaLnBrk="1" hangingPunct="1"/>
            <a:r>
              <a:rPr lang="en-US" altLang="en-US" sz="2800" smtClean="0"/>
              <a:t>Theoretical possibilities</a:t>
            </a:r>
          </a:p>
          <a:p>
            <a:pPr lvl="1" eaLnBrk="1" hangingPunct="1"/>
            <a:r>
              <a:rPr lang="en-US" altLang="en-US" smtClean="0"/>
              <a:t>Income and substitution effects</a:t>
            </a:r>
          </a:p>
          <a:p>
            <a:pPr eaLnBrk="1" hangingPunct="1"/>
            <a:r>
              <a:rPr lang="en-US" altLang="en-US" sz="2800" smtClean="0"/>
              <a:t>Notable examples</a:t>
            </a:r>
          </a:p>
          <a:p>
            <a:pPr eaLnBrk="1" hangingPunct="1"/>
            <a:r>
              <a:rPr lang="en-US" altLang="en-US" sz="2800" smtClean="0"/>
              <a:t>Primary worker</a:t>
            </a:r>
          </a:p>
          <a:p>
            <a:pPr eaLnBrk="1" hangingPunct="1"/>
            <a:r>
              <a:rPr lang="en-US" altLang="en-US" sz="2800" smtClean="0"/>
              <a:t>Secondary worker</a:t>
            </a:r>
          </a:p>
          <a:p>
            <a:pPr eaLnBrk="1" hangingPunct="1"/>
            <a:endParaRPr lang="en-US" altLang="en-US" smtClean="0"/>
          </a:p>
        </p:txBody>
      </p:sp>
      <p:sp>
        <p:nvSpPr>
          <p:cNvPr id="39940" name="Rectangle 7"/>
          <p:cNvSpPr>
            <a:spLocks noChangeArrowheads="1"/>
          </p:cNvSpPr>
          <p:nvPr/>
        </p:nvSpPr>
        <p:spPr bwMode="auto">
          <a:xfrm>
            <a:off x="2819400" y="44958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a:t>Impacts on Savings</a:t>
            </a:r>
          </a:p>
        </p:txBody>
      </p:sp>
    </p:spTree>
    <p:extLst>
      <p:ext uri="{BB962C8B-B14F-4D97-AF65-F5344CB8AC3E}">
        <p14:creationId xmlns:p14="http://schemas.microsoft.com/office/powerpoint/2010/main" val="863637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02" y="208649"/>
            <a:ext cx="396240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883" y="381000"/>
            <a:ext cx="406936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75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025" y="1090613"/>
            <a:ext cx="6202363"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93634" y="577334"/>
            <a:ext cx="3001784" cy="369332"/>
          </a:xfrm>
          <a:prstGeom prst="rect">
            <a:avLst/>
          </a:prstGeom>
          <a:noFill/>
        </p:spPr>
        <p:txBody>
          <a:bodyPr wrap="none" rtlCol="0">
            <a:spAutoFit/>
          </a:bodyPr>
          <a:lstStyle/>
          <a:p>
            <a:r>
              <a:rPr lang="en-US" dirty="0" smtClean="0"/>
              <a:t>Efficiency with public goods</a:t>
            </a:r>
            <a:endParaRPr lang="en-US" dirty="0"/>
          </a:p>
        </p:txBody>
      </p:sp>
    </p:spTree>
    <p:extLst>
      <p:ext uri="{BB962C8B-B14F-4D97-AF65-F5344CB8AC3E}">
        <p14:creationId xmlns:p14="http://schemas.microsoft.com/office/powerpoint/2010/main" val="336681271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300912" cy="595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1928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vanityfair.com/online/oscars/2013/01/gerard-depardieu-tax-evasion-france-nicolas-sarkozy-bernard-arnault/_jcr_content/par/cn_contentwell/par-main/cn_blogpost/cn_float_container/cn_image.size.gerard-depardieu-rich-f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2672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phil mick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52800"/>
            <a:ext cx="51895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http://cnnmoneytalkback.files.wordpress.com/2012/05/eduardo-saverin-gi-blog.jpg?w=614&amp;h=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863" y="457200"/>
            <a:ext cx="386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3"/>
          <p:cNvSpPr txBox="1">
            <a:spLocks noChangeArrowheads="1"/>
          </p:cNvSpPr>
          <p:nvPr/>
        </p:nvSpPr>
        <p:spPr bwMode="auto">
          <a:xfrm>
            <a:off x="6248400" y="3173413"/>
            <a:ext cx="1325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t>Eduardo Saverin</a:t>
            </a:r>
          </a:p>
        </p:txBody>
      </p:sp>
    </p:spTree>
    <p:extLst>
      <p:ext uri="{BB962C8B-B14F-4D97-AF65-F5344CB8AC3E}">
        <p14:creationId xmlns:p14="http://schemas.microsoft.com/office/powerpoint/2010/main" val="27031611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54250" y="361950"/>
            <a:ext cx="46355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Taxman </a:t>
            </a:r>
          </a:p>
          <a:p>
            <a:pPr algn="ctr" eaLnBrk="1" hangingPunct="1">
              <a:spcBef>
                <a:spcPct val="0"/>
              </a:spcBef>
              <a:buFontTx/>
              <a:buNone/>
            </a:pPr>
            <a:r>
              <a:rPr lang="en-US" altLang="en-US" sz="1800" b="1">
                <a:latin typeface="Times New Roman" pitchFamily="18" charset="0"/>
              </a:rPr>
              <a:t>George Harrison</a:t>
            </a:r>
          </a:p>
          <a:p>
            <a:pPr algn="ctr" eaLnBrk="1" hangingPunct="1">
              <a:spcBef>
                <a:spcPct val="0"/>
              </a:spcBef>
              <a:buFontTx/>
              <a:buNone/>
            </a:pPr>
            <a:r>
              <a:rPr lang="en-US" altLang="en-US" sz="1800">
                <a:latin typeface="Times New Roman" pitchFamily="18" charset="0"/>
              </a:rPr>
              <a:t>Let me tell you how it will be, </a:t>
            </a:r>
          </a:p>
          <a:p>
            <a:pPr algn="ctr" eaLnBrk="1" hangingPunct="1">
              <a:spcBef>
                <a:spcPct val="0"/>
              </a:spcBef>
              <a:buFontTx/>
              <a:buNone/>
            </a:pPr>
            <a:r>
              <a:rPr lang="en-US" altLang="en-US" sz="1800" b="1">
                <a:latin typeface="Times New Roman" pitchFamily="18" charset="0"/>
              </a:rPr>
              <a:t>There's one for you, nineteen for me, </a:t>
            </a:r>
          </a:p>
          <a:p>
            <a:pPr algn="ctr" eaLnBrk="1" hangingPunct="1">
              <a:spcBef>
                <a:spcPct val="0"/>
              </a:spcBef>
              <a:buFontTx/>
              <a:buNone/>
            </a:pPr>
            <a:r>
              <a:rPr lang="en-US" altLang="en-US" sz="1800" b="1">
                <a:latin typeface="Times New Roman" pitchFamily="18" charset="0"/>
              </a:rPr>
              <a:t>Cause I'm the taxman,, yeah, I'm the taxman </a:t>
            </a:r>
          </a:p>
          <a:p>
            <a:pPr algn="ctr" eaLnBrk="1" hangingPunct="1">
              <a:spcBef>
                <a:spcPct val="0"/>
              </a:spcBef>
              <a:buFontTx/>
              <a:buNone/>
            </a:pPr>
            <a:r>
              <a:rPr lang="en-US" altLang="en-US" sz="1800" b="1">
                <a:latin typeface="Times New Roman" pitchFamily="18" charset="0"/>
              </a:rPr>
              <a:t>Should five percent appear too small, </a:t>
            </a:r>
          </a:p>
          <a:p>
            <a:pPr algn="ctr" eaLnBrk="1" hangingPunct="1">
              <a:spcBef>
                <a:spcPct val="0"/>
              </a:spcBef>
              <a:buFontTx/>
              <a:buNone/>
            </a:pPr>
            <a:r>
              <a:rPr lang="en-US" altLang="en-US" sz="1800" b="1">
                <a:latin typeface="Times New Roman" pitchFamily="18" charset="0"/>
              </a:rPr>
              <a:t>Be thankful I don't take it all, </a:t>
            </a:r>
          </a:p>
          <a:p>
            <a:pPr algn="ctr" eaLnBrk="1" hangingPunct="1">
              <a:spcBef>
                <a:spcPct val="0"/>
              </a:spcBef>
              <a:buFontTx/>
              <a:buNone/>
            </a:pPr>
            <a:r>
              <a:rPr lang="en-US" altLang="en-US" sz="1800">
                <a:latin typeface="Times New Roman" pitchFamily="18" charset="0"/>
              </a:rPr>
              <a:t>'Cause I'm the taxman, yeah, I'm the taxman </a:t>
            </a:r>
          </a:p>
          <a:p>
            <a:pPr algn="ctr" eaLnBrk="1" hangingPunct="1">
              <a:spcBef>
                <a:spcPct val="0"/>
              </a:spcBef>
              <a:buFontTx/>
              <a:buNone/>
            </a:pPr>
            <a:r>
              <a:rPr lang="en-US" altLang="en-US" sz="1800">
                <a:latin typeface="Times New Roman" pitchFamily="18" charset="0"/>
              </a:rPr>
              <a:t>If you drive a car, I'll tax the street, </a:t>
            </a:r>
          </a:p>
          <a:p>
            <a:pPr algn="ctr" eaLnBrk="1" hangingPunct="1">
              <a:spcBef>
                <a:spcPct val="0"/>
              </a:spcBef>
              <a:buFontTx/>
              <a:buNone/>
            </a:pPr>
            <a:r>
              <a:rPr lang="en-US" altLang="en-US" sz="1800">
                <a:latin typeface="Times New Roman" pitchFamily="18" charset="0"/>
              </a:rPr>
              <a:t>If you try to sit, I'll tax your seat </a:t>
            </a:r>
          </a:p>
          <a:p>
            <a:pPr algn="ctr" eaLnBrk="1" hangingPunct="1">
              <a:spcBef>
                <a:spcPct val="0"/>
              </a:spcBef>
              <a:buFontTx/>
              <a:buNone/>
            </a:pPr>
            <a:r>
              <a:rPr lang="en-US" altLang="en-US" sz="1800">
                <a:latin typeface="Times New Roman" pitchFamily="18" charset="0"/>
              </a:rPr>
              <a:t>If you get too cold, I'll tax the heat, </a:t>
            </a:r>
          </a:p>
          <a:p>
            <a:pPr algn="ctr" eaLnBrk="1" hangingPunct="1">
              <a:spcBef>
                <a:spcPct val="0"/>
              </a:spcBef>
              <a:buFontTx/>
              <a:buNone/>
            </a:pPr>
            <a:r>
              <a:rPr lang="en-US" altLang="en-US" sz="1800">
                <a:latin typeface="Times New Roman" pitchFamily="18" charset="0"/>
              </a:rPr>
              <a:t>If you take a walk, I'll tax your feet, taxman,</a:t>
            </a:r>
          </a:p>
          <a:p>
            <a:pPr algn="ctr" eaLnBrk="1" hangingPunct="1">
              <a:spcBef>
                <a:spcPct val="0"/>
              </a:spcBef>
              <a:buFontTx/>
              <a:buNone/>
            </a:pPr>
            <a:r>
              <a:rPr lang="en-US" altLang="en-US" sz="1800">
                <a:latin typeface="Times New Roman" pitchFamily="18" charset="0"/>
              </a:rPr>
              <a:t>'Cause I'm the taxman, yeah, I'm the taxman </a:t>
            </a:r>
          </a:p>
          <a:p>
            <a:pPr algn="ctr" eaLnBrk="1" hangingPunct="1">
              <a:spcBef>
                <a:spcPct val="0"/>
              </a:spcBef>
              <a:buFontTx/>
              <a:buNone/>
            </a:pPr>
            <a:r>
              <a:rPr lang="en-US" altLang="en-US" sz="1800">
                <a:latin typeface="Times New Roman" pitchFamily="18" charset="0"/>
              </a:rPr>
              <a:t>Don't ask me what I want it for, </a:t>
            </a:r>
          </a:p>
          <a:p>
            <a:pPr algn="ctr" eaLnBrk="1" hangingPunct="1">
              <a:spcBef>
                <a:spcPct val="0"/>
              </a:spcBef>
              <a:buFontTx/>
              <a:buNone/>
            </a:pPr>
            <a:r>
              <a:rPr lang="en-US" altLang="en-US" sz="1800" i="1">
                <a:latin typeface="Times New Roman" pitchFamily="18" charset="0"/>
              </a:rPr>
              <a:t>(ha ha Mr. Wilson)</a:t>
            </a:r>
            <a:endParaRPr lang="en-US" altLang="en-US" sz="1800">
              <a:latin typeface="Times New Roman" pitchFamily="18" charset="0"/>
            </a:endParaRPr>
          </a:p>
          <a:p>
            <a:pPr algn="ctr" eaLnBrk="1" hangingPunct="1">
              <a:spcBef>
                <a:spcPct val="0"/>
              </a:spcBef>
              <a:buFontTx/>
              <a:buNone/>
            </a:pPr>
            <a:r>
              <a:rPr lang="en-US" altLang="en-US" sz="1800">
                <a:latin typeface="Times New Roman" pitchFamily="18" charset="0"/>
              </a:rPr>
              <a:t>If you don't want to pay some more, </a:t>
            </a:r>
          </a:p>
          <a:p>
            <a:pPr algn="ctr" eaLnBrk="1" hangingPunct="1">
              <a:spcBef>
                <a:spcPct val="0"/>
              </a:spcBef>
              <a:buFontTx/>
              <a:buNone/>
            </a:pPr>
            <a:r>
              <a:rPr lang="en-US" altLang="en-US" sz="1800" i="1">
                <a:latin typeface="Times New Roman" pitchFamily="18" charset="0"/>
              </a:rPr>
              <a:t>(ha ha Mr. Heath) </a:t>
            </a:r>
            <a:endParaRPr lang="en-US" altLang="en-US" sz="1800">
              <a:latin typeface="Times New Roman" pitchFamily="18" charset="0"/>
            </a:endParaRPr>
          </a:p>
          <a:p>
            <a:pPr algn="ctr" eaLnBrk="1" hangingPunct="1">
              <a:spcBef>
                <a:spcPct val="0"/>
              </a:spcBef>
              <a:buFontTx/>
              <a:buNone/>
            </a:pPr>
            <a:r>
              <a:rPr lang="en-US" altLang="en-US" sz="1800">
                <a:latin typeface="Times New Roman" pitchFamily="18" charset="0"/>
              </a:rPr>
              <a:t>'Cause I'm the taxman, yeah, I'm the taxman </a:t>
            </a:r>
          </a:p>
          <a:p>
            <a:pPr algn="ctr" eaLnBrk="1" hangingPunct="1">
              <a:spcBef>
                <a:spcPct val="0"/>
              </a:spcBef>
              <a:buFontTx/>
              <a:buNone/>
            </a:pPr>
            <a:r>
              <a:rPr lang="en-US" altLang="en-US" sz="1800">
                <a:latin typeface="Times New Roman" pitchFamily="18" charset="0"/>
              </a:rPr>
              <a:t>Now my advice for those who die, </a:t>
            </a:r>
          </a:p>
          <a:p>
            <a:pPr algn="ctr" eaLnBrk="1" hangingPunct="1">
              <a:spcBef>
                <a:spcPct val="0"/>
              </a:spcBef>
              <a:buFontTx/>
              <a:buNone/>
            </a:pPr>
            <a:r>
              <a:rPr lang="en-US" altLang="en-US" sz="1800">
                <a:latin typeface="Times New Roman" pitchFamily="18" charset="0"/>
              </a:rPr>
              <a:t>Declare the pennies on your eyes, </a:t>
            </a:r>
          </a:p>
          <a:p>
            <a:pPr algn="ctr" eaLnBrk="1" hangingPunct="1">
              <a:spcBef>
                <a:spcPct val="0"/>
              </a:spcBef>
              <a:buFontTx/>
              <a:buNone/>
            </a:pPr>
            <a:r>
              <a:rPr lang="en-US" altLang="en-US" sz="1800">
                <a:latin typeface="Times New Roman" pitchFamily="18" charset="0"/>
              </a:rPr>
              <a:t>'Cause I'm the taxman, yeah, I'm the taxman </a:t>
            </a:r>
          </a:p>
          <a:p>
            <a:pPr algn="ctr" eaLnBrk="1" hangingPunct="1">
              <a:spcBef>
                <a:spcPct val="0"/>
              </a:spcBef>
              <a:buFontTx/>
              <a:buNone/>
            </a:pPr>
            <a:r>
              <a:rPr lang="en-US" altLang="en-US" sz="1800">
                <a:latin typeface="Times New Roman" pitchFamily="18" charset="0"/>
              </a:rPr>
              <a:t>And you're working for no one but me. </a:t>
            </a:r>
          </a:p>
        </p:txBody>
      </p:sp>
    </p:spTree>
    <p:extLst>
      <p:ext uri="{BB962C8B-B14F-4D97-AF65-F5344CB8AC3E}">
        <p14:creationId xmlns:p14="http://schemas.microsoft.com/office/powerpoint/2010/main" val="1335711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09800" y="685800"/>
            <a:ext cx="457200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latin typeface="Times New Roman" pitchFamily="18" charset="0"/>
              </a:rPr>
              <a:t>Billy Joel and the Notch Problem</a:t>
            </a:r>
          </a:p>
          <a:p>
            <a:pPr eaLnBrk="1" hangingPunct="1">
              <a:spcBef>
                <a:spcPct val="50000"/>
              </a:spcBef>
              <a:buFontTx/>
              <a:buNone/>
            </a:pPr>
            <a:endParaRPr lang="en-US" altLang="en-US" sz="2400">
              <a:latin typeface="Times New Roman" pitchFamily="18" charset="0"/>
            </a:endParaRPr>
          </a:p>
          <a:p>
            <a:pPr eaLnBrk="1" hangingPunct="1">
              <a:spcBef>
                <a:spcPct val="50000"/>
              </a:spcBef>
              <a:buFontTx/>
              <a:buNone/>
            </a:pPr>
            <a:r>
              <a:rPr lang="en-US" altLang="en-US" sz="2400">
                <a:latin typeface="Times New Roman" pitchFamily="18" charset="0"/>
              </a:rPr>
              <a:t>Billy Joel, Movin' out (Anthony's song)</a:t>
            </a:r>
          </a:p>
          <a:p>
            <a:pPr eaLnBrk="1" hangingPunct="1">
              <a:spcBef>
                <a:spcPct val="50000"/>
              </a:spcBef>
              <a:buFontTx/>
              <a:buNone/>
            </a:pPr>
            <a:r>
              <a:rPr lang="en-US" altLang="en-US" sz="2400">
                <a:solidFill>
                  <a:srgbClr val="000080"/>
                </a:solidFill>
                <a:latin typeface="Times New Roman" pitchFamily="18" charset="0"/>
              </a:rPr>
              <a:t>...</a:t>
            </a:r>
          </a:p>
          <a:p>
            <a:pPr eaLnBrk="1" hangingPunct="1">
              <a:spcBef>
                <a:spcPct val="50000"/>
              </a:spcBef>
              <a:buFontTx/>
              <a:buNone/>
            </a:pPr>
            <a:r>
              <a:rPr lang="en-US" altLang="en-US" sz="1800">
                <a:solidFill>
                  <a:srgbClr val="000080"/>
                </a:solidFill>
                <a:latin typeface="Times New Roman" pitchFamily="18" charset="0"/>
              </a:rPr>
              <a:t>You ought-a know by now</a:t>
            </a:r>
          </a:p>
          <a:p>
            <a:pPr eaLnBrk="1" hangingPunct="1">
              <a:spcBef>
                <a:spcPct val="50000"/>
              </a:spcBef>
              <a:buFontTx/>
              <a:buNone/>
            </a:pPr>
            <a:r>
              <a:rPr lang="en-US" altLang="en-US" sz="1800" b="1">
                <a:solidFill>
                  <a:srgbClr val="000080"/>
                </a:solidFill>
                <a:latin typeface="Times New Roman" pitchFamily="18" charset="0"/>
              </a:rPr>
              <a:t>You can pay Uncle Sam with the overtime</a:t>
            </a:r>
          </a:p>
          <a:p>
            <a:pPr eaLnBrk="1" hangingPunct="1">
              <a:spcBef>
                <a:spcPct val="50000"/>
              </a:spcBef>
              <a:buFontTx/>
              <a:buNone/>
            </a:pPr>
            <a:r>
              <a:rPr lang="en-US" altLang="en-US" sz="1800">
                <a:solidFill>
                  <a:srgbClr val="000080"/>
                </a:solidFill>
                <a:latin typeface="Times New Roman" pitchFamily="18" charset="0"/>
              </a:rPr>
              <a:t>Is that all you get for your money?</a:t>
            </a:r>
          </a:p>
          <a:p>
            <a:pPr eaLnBrk="1" hangingPunct="1">
              <a:spcBef>
                <a:spcPct val="50000"/>
              </a:spcBef>
              <a:buFontTx/>
              <a:buNone/>
            </a:pPr>
            <a:r>
              <a:rPr lang="en-US" altLang="en-US" sz="1800">
                <a:solidFill>
                  <a:srgbClr val="000080"/>
                </a:solidFill>
                <a:latin typeface="Times New Roman" pitchFamily="18" charset="0"/>
              </a:rPr>
              <a:t>And if that's what you have in mind</a:t>
            </a:r>
          </a:p>
          <a:p>
            <a:pPr eaLnBrk="1" hangingPunct="1">
              <a:spcBef>
                <a:spcPct val="50000"/>
              </a:spcBef>
              <a:buFontTx/>
              <a:buNone/>
            </a:pPr>
            <a:r>
              <a:rPr lang="en-US" altLang="en-US" sz="1800">
                <a:solidFill>
                  <a:srgbClr val="000080"/>
                </a:solidFill>
                <a:latin typeface="Times New Roman" pitchFamily="18" charset="0"/>
              </a:rPr>
              <a:t>Then that's what you're all about</a:t>
            </a:r>
          </a:p>
          <a:p>
            <a:pPr eaLnBrk="1" hangingPunct="1">
              <a:spcBef>
                <a:spcPct val="50000"/>
              </a:spcBef>
              <a:buFontTx/>
              <a:buNone/>
            </a:pPr>
            <a:r>
              <a:rPr lang="en-US" altLang="en-US" sz="1800">
                <a:solidFill>
                  <a:srgbClr val="000080"/>
                </a:solidFill>
                <a:latin typeface="Times New Roman" pitchFamily="18" charset="0"/>
              </a:rPr>
              <a:t>Good luck movin up cause I'm movin out</a:t>
            </a:r>
          </a:p>
        </p:txBody>
      </p:sp>
    </p:spTree>
    <p:extLst>
      <p:ext uri="{BB962C8B-B14F-4D97-AF65-F5344CB8AC3E}">
        <p14:creationId xmlns:p14="http://schemas.microsoft.com/office/powerpoint/2010/main" val="29059940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533400"/>
            <a:ext cx="79248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2352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7105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524000"/>
            <a:ext cx="71580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3"/>
          <p:cNvSpPr txBox="1">
            <a:spLocks noChangeArrowheads="1"/>
          </p:cNvSpPr>
          <p:nvPr/>
        </p:nvSpPr>
        <p:spPr bwMode="auto">
          <a:xfrm>
            <a:off x="1219200" y="609600"/>
            <a:ext cx="5284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Domenici-Rivlin-Debt Reduction Task Force  2010</a:t>
            </a:r>
          </a:p>
        </p:txBody>
      </p:sp>
    </p:spTree>
    <p:extLst>
      <p:ext uri="{BB962C8B-B14F-4D97-AF65-F5344CB8AC3E}">
        <p14:creationId xmlns:p14="http://schemas.microsoft.com/office/powerpoint/2010/main" val="30486069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State Income Taxation</a:t>
            </a:r>
          </a:p>
        </p:txBody>
      </p:sp>
      <p:sp>
        <p:nvSpPr>
          <p:cNvPr id="44035" name="Rectangle 3"/>
          <p:cNvSpPr>
            <a:spLocks noGrp="1" noChangeArrowheads="1"/>
          </p:cNvSpPr>
          <p:nvPr>
            <p:ph type="body" idx="1"/>
          </p:nvPr>
        </p:nvSpPr>
        <p:spPr/>
        <p:txBody>
          <a:bodyPr/>
          <a:lstStyle/>
          <a:p>
            <a:pPr>
              <a:lnSpc>
                <a:spcPct val="90000"/>
              </a:lnSpc>
            </a:pPr>
            <a:r>
              <a:rPr lang="en-US" altLang="en-US" sz="2800" smtClean="0"/>
              <a:t>General issues</a:t>
            </a:r>
          </a:p>
          <a:p>
            <a:pPr lvl="1">
              <a:lnSpc>
                <a:spcPct val="90000"/>
              </a:lnSpc>
            </a:pPr>
            <a:r>
              <a:rPr lang="en-US" altLang="en-US" sz="2400" smtClean="0"/>
              <a:t>Taxation and Mobility</a:t>
            </a:r>
          </a:p>
          <a:p>
            <a:pPr lvl="1">
              <a:lnSpc>
                <a:spcPct val="90000"/>
              </a:lnSpc>
            </a:pPr>
            <a:r>
              <a:rPr lang="en-US" altLang="en-US" sz="2400" smtClean="0"/>
              <a:t>Interaction with federal tax</a:t>
            </a:r>
          </a:p>
          <a:p>
            <a:pPr>
              <a:lnSpc>
                <a:spcPct val="90000"/>
              </a:lnSpc>
            </a:pPr>
            <a:r>
              <a:rPr lang="en-US" altLang="en-US" sz="2800" smtClean="0"/>
              <a:t>Illinois</a:t>
            </a:r>
          </a:p>
          <a:p>
            <a:pPr lvl="1">
              <a:lnSpc>
                <a:spcPct val="90000"/>
              </a:lnSpc>
            </a:pPr>
            <a:r>
              <a:rPr lang="en-US" altLang="en-US" sz="2400" smtClean="0"/>
              <a:t>Definition—begins with AGI with modifications</a:t>
            </a:r>
          </a:p>
          <a:p>
            <a:pPr lvl="2">
              <a:lnSpc>
                <a:spcPct val="90000"/>
              </a:lnSpc>
            </a:pPr>
            <a:r>
              <a:rPr lang="en-US" altLang="en-US" sz="2000" smtClean="0"/>
              <a:t>Include all capital gains and S &amp; L interest</a:t>
            </a:r>
          </a:p>
          <a:p>
            <a:pPr lvl="2">
              <a:lnSpc>
                <a:spcPct val="90000"/>
              </a:lnSpc>
            </a:pPr>
            <a:r>
              <a:rPr lang="en-US" altLang="en-US" sz="2000" smtClean="0"/>
              <a:t>Excludes retirement income</a:t>
            </a:r>
          </a:p>
          <a:p>
            <a:pPr lvl="1">
              <a:lnSpc>
                <a:spcPct val="90000"/>
              </a:lnSpc>
            </a:pPr>
            <a:r>
              <a:rPr lang="en-US" altLang="en-US" sz="2400" smtClean="0"/>
              <a:t>$2,000 exemption</a:t>
            </a:r>
          </a:p>
          <a:p>
            <a:pPr lvl="1">
              <a:lnSpc>
                <a:spcPct val="90000"/>
              </a:lnSpc>
            </a:pPr>
            <a:r>
              <a:rPr lang="en-US" altLang="en-US" sz="2400" smtClean="0"/>
              <a:t>3 to 5 percent flat rate</a:t>
            </a:r>
          </a:p>
          <a:p>
            <a:pPr lvl="1">
              <a:lnSpc>
                <a:spcPct val="90000"/>
              </a:lnSpc>
            </a:pPr>
            <a:r>
              <a:rPr lang="en-US" altLang="en-US" sz="2400" smtClean="0"/>
              <a:t>Property tax credit (5 percent)</a:t>
            </a:r>
          </a:p>
          <a:p>
            <a:pPr lvl="1">
              <a:lnSpc>
                <a:spcPct val="90000"/>
              </a:lnSpc>
            </a:pPr>
            <a:r>
              <a:rPr lang="en-US" altLang="en-US" sz="2400" smtClean="0"/>
              <a:t>Illinois EITC (5 percent of federal, refundable)</a:t>
            </a:r>
          </a:p>
          <a:p>
            <a:pPr lvl="1">
              <a:lnSpc>
                <a:spcPct val="90000"/>
              </a:lnSpc>
            </a:pPr>
            <a:endParaRPr lang="en-US" altLang="en-US" sz="2400" smtClean="0"/>
          </a:p>
        </p:txBody>
      </p:sp>
    </p:spTree>
    <p:extLst>
      <p:ext uri="{BB962C8B-B14F-4D97-AF65-F5344CB8AC3E}">
        <p14:creationId xmlns:p14="http://schemas.microsoft.com/office/powerpoint/2010/main" val="21797552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200" smtClean="0"/>
              <a:t/>
            </a:r>
            <a:br>
              <a:rPr lang="en-US" altLang="en-US" sz="3200" smtClean="0"/>
            </a:br>
            <a:r>
              <a:rPr lang="en-US" altLang="en-US" sz="3200" smtClean="0"/>
              <a:t>Introduction to the Corporate Income Tax (and Related Issues of Business Taxation)</a:t>
            </a:r>
          </a:p>
        </p:txBody>
      </p:sp>
      <p:sp>
        <p:nvSpPr>
          <p:cNvPr id="14339" name="Rectangle 3"/>
          <p:cNvSpPr>
            <a:spLocks noGrp="1" noChangeArrowheads="1"/>
          </p:cNvSpPr>
          <p:nvPr>
            <p:ph type="body" idx="1"/>
          </p:nvPr>
        </p:nvSpPr>
        <p:spPr/>
        <p:txBody>
          <a:bodyPr/>
          <a:lstStyle/>
          <a:p>
            <a:pPr eaLnBrk="1" hangingPunct="1"/>
            <a:r>
              <a:rPr lang="en-US" altLang="en-US" sz="2800" smtClean="0"/>
              <a:t>What is a corporation? </a:t>
            </a:r>
          </a:p>
          <a:p>
            <a:pPr lvl="1" eaLnBrk="1" hangingPunct="1"/>
            <a:r>
              <a:rPr lang="en-US" altLang="en-US" sz="2400" smtClean="0"/>
              <a:t> Legal vs. economic</a:t>
            </a:r>
          </a:p>
          <a:p>
            <a:pPr eaLnBrk="1" hangingPunct="1"/>
            <a:r>
              <a:rPr lang="en-US" altLang="en-US" sz="2800" smtClean="0"/>
              <a:t>Rationale for tax corporations</a:t>
            </a:r>
          </a:p>
          <a:p>
            <a:pPr lvl="1" eaLnBrk="1" hangingPunct="1"/>
            <a:r>
              <a:rPr lang="en-US" altLang="en-US" sz="2400" smtClean="0"/>
              <a:t>Avoiding taxing individuals??</a:t>
            </a:r>
          </a:p>
          <a:p>
            <a:pPr lvl="1" eaLnBrk="1" hangingPunct="1"/>
            <a:r>
              <a:rPr lang="en-US" altLang="en-US" sz="2400" smtClean="0"/>
              <a:t>Two Views</a:t>
            </a:r>
          </a:p>
          <a:p>
            <a:pPr lvl="2" eaLnBrk="1" hangingPunct="1"/>
            <a:r>
              <a:rPr lang="en-US" altLang="en-US" sz="2000" smtClean="0"/>
              <a:t>Absolutist--benefits-based tax reflecting advantage of corporate form</a:t>
            </a:r>
          </a:p>
          <a:p>
            <a:pPr lvl="2" eaLnBrk="1" hangingPunct="1"/>
            <a:r>
              <a:rPr lang="en-US" altLang="en-US" sz="2000" smtClean="0"/>
              <a:t>Integrationist—dealing with shortcomings of the individual income tax</a:t>
            </a:r>
          </a:p>
          <a:p>
            <a:pPr lvl="1" eaLnBrk="1" hangingPunct="1"/>
            <a:r>
              <a:rPr lang="en-US" altLang="en-US" sz="2400" smtClean="0"/>
              <a:t>Which rationale applies to U. S.? </a:t>
            </a:r>
          </a:p>
          <a:p>
            <a:pPr lvl="2" eaLnBrk="1" hangingPunct="1"/>
            <a:r>
              <a:rPr lang="en-US" altLang="en-US" sz="2000" smtClean="0"/>
              <a:t>Treatment of dividends and retrained earnings</a:t>
            </a:r>
          </a:p>
          <a:p>
            <a:pPr eaLnBrk="1" hangingPunct="1"/>
            <a:endParaRPr lang="en-US" altLang="en-US" sz="2800" smtClean="0"/>
          </a:p>
        </p:txBody>
      </p:sp>
    </p:spTree>
    <p:extLst>
      <p:ext uri="{BB962C8B-B14F-4D97-AF65-F5344CB8AC3E}">
        <p14:creationId xmlns:p14="http://schemas.microsoft.com/office/powerpoint/2010/main" val="54122455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868362"/>
          </a:xfrm>
        </p:spPr>
        <p:txBody>
          <a:bodyPr/>
          <a:lstStyle/>
          <a:p>
            <a:pPr eaLnBrk="1" hangingPunct="1"/>
            <a:r>
              <a:rPr lang="en-US" altLang="en-US" smtClean="0"/>
              <a:t>Corporate Taxation--Basics</a:t>
            </a:r>
          </a:p>
        </p:txBody>
      </p:sp>
      <p:sp>
        <p:nvSpPr>
          <p:cNvPr id="15363" name="Rectangle 3"/>
          <p:cNvSpPr>
            <a:spLocks noGrp="1" noChangeArrowheads="1"/>
          </p:cNvSpPr>
          <p:nvPr>
            <p:ph type="body" idx="1"/>
          </p:nvPr>
        </p:nvSpPr>
        <p:spPr>
          <a:xfrm>
            <a:off x="457200" y="1295400"/>
            <a:ext cx="8229600" cy="5181600"/>
          </a:xfrm>
        </p:spPr>
        <p:txBody>
          <a:bodyPr/>
          <a:lstStyle/>
          <a:p>
            <a:pPr eaLnBrk="1" hangingPunct="1">
              <a:lnSpc>
                <a:spcPct val="90000"/>
              </a:lnSpc>
            </a:pPr>
            <a:r>
              <a:rPr lang="en-US" altLang="en-US" sz="2800" smtClean="0"/>
              <a:t>Tax base:  Net income = Revenue- Costs</a:t>
            </a:r>
          </a:p>
          <a:p>
            <a:pPr eaLnBrk="1" hangingPunct="1">
              <a:lnSpc>
                <a:spcPct val="90000"/>
              </a:lnSpc>
            </a:pPr>
            <a:r>
              <a:rPr lang="en-US" altLang="en-US" sz="2800" smtClean="0"/>
              <a:t>Economic profit vs. accounting profit</a:t>
            </a:r>
          </a:p>
          <a:p>
            <a:pPr eaLnBrk="1" hangingPunct="1">
              <a:lnSpc>
                <a:spcPct val="90000"/>
              </a:lnSpc>
            </a:pPr>
            <a:r>
              <a:rPr lang="en-US" altLang="en-US" sz="2800" smtClean="0"/>
              <a:t>Tax rates—progressivity?</a:t>
            </a:r>
          </a:p>
          <a:p>
            <a:pPr eaLnBrk="1" hangingPunct="1">
              <a:lnSpc>
                <a:spcPct val="90000"/>
              </a:lnSpc>
            </a:pPr>
            <a:r>
              <a:rPr lang="en-US" altLang="en-US" sz="2800" smtClean="0"/>
              <a:t>Interest deductible, but dividends not-- Debt vs. equity</a:t>
            </a:r>
          </a:p>
          <a:p>
            <a:pPr eaLnBrk="1" hangingPunct="1">
              <a:lnSpc>
                <a:spcPct val="90000"/>
              </a:lnSpc>
            </a:pPr>
            <a:r>
              <a:rPr lang="en-US" altLang="en-US" sz="2800" smtClean="0"/>
              <a:t>Dividends vs. retained earnings—double taxation issues  (Efficiency issues)</a:t>
            </a:r>
          </a:p>
          <a:p>
            <a:pPr eaLnBrk="1" hangingPunct="1">
              <a:lnSpc>
                <a:spcPct val="90000"/>
              </a:lnSpc>
            </a:pPr>
            <a:r>
              <a:rPr lang="en-US" altLang="en-US" sz="2800" smtClean="0"/>
              <a:t>Depreciation and expensing issues</a:t>
            </a:r>
          </a:p>
          <a:p>
            <a:pPr eaLnBrk="1" hangingPunct="1">
              <a:lnSpc>
                <a:spcPct val="90000"/>
              </a:lnSpc>
            </a:pPr>
            <a:r>
              <a:rPr lang="en-US" altLang="en-US" sz="2800" smtClean="0"/>
              <a:t>Investment tax credits??  (partial offset of purchase cost) (ended in 1986)</a:t>
            </a:r>
          </a:p>
          <a:p>
            <a:pPr eaLnBrk="1" hangingPunct="1">
              <a:lnSpc>
                <a:spcPct val="90000"/>
              </a:lnSpc>
            </a:pPr>
            <a:r>
              <a:rPr lang="en-US" altLang="en-US" sz="2800" smtClean="0"/>
              <a:t>Multi-jurisdiction issues—Worldwide vs. territorial</a:t>
            </a:r>
          </a:p>
          <a:p>
            <a:pPr lvl="1" eaLnBrk="1" hangingPunct="1">
              <a:lnSpc>
                <a:spcPct val="90000"/>
              </a:lnSpc>
              <a:buFontTx/>
              <a:buNone/>
            </a:pPr>
            <a:endParaRPr lang="en-US" altLang="en-US" sz="2400" smtClean="0"/>
          </a:p>
        </p:txBody>
      </p:sp>
    </p:spTree>
    <p:extLst>
      <p:ext uri="{BB962C8B-B14F-4D97-AF65-F5344CB8AC3E}">
        <p14:creationId xmlns:p14="http://schemas.microsoft.com/office/powerpoint/2010/main" val="56932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smtClean="0"/>
              <a:t>Externalities in More Detail</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dirty="0" smtClean="0"/>
              <a:t>Externalities defined</a:t>
            </a:r>
          </a:p>
          <a:p>
            <a:pPr lvl="1" eaLnBrk="1" hangingPunct="1">
              <a:lnSpc>
                <a:spcPct val="90000"/>
              </a:lnSpc>
            </a:pPr>
            <a:r>
              <a:rPr lang="en-US" altLang="en-US" dirty="0" smtClean="0"/>
              <a:t>Negative such as pollution</a:t>
            </a:r>
          </a:p>
          <a:p>
            <a:pPr lvl="1" eaLnBrk="1" hangingPunct="1">
              <a:lnSpc>
                <a:spcPct val="90000"/>
              </a:lnSpc>
            </a:pPr>
            <a:r>
              <a:rPr lang="en-US" altLang="en-US" dirty="0" smtClean="0"/>
              <a:t>Positive such as education</a:t>
            </a:r>
          </a:p>
          <a:p>
            <a:pPr eaLnBrk="1" hangingPunct="1">
              <a:lnSpc>
                <a:spcPct val="90000"/>
              </a:lnSpc>
            </a:pPr>
            <a:r>
              <a:rPr lang="en-US" altLang="en-US" dirty="0" smtClean="0"/>
              <a:t>Why do they create problems for the market?</a:t>
            </a:r>
          </a:p>
          <a:p>
            <a:pPr eaLnBrk="1" hangingPunct="1">
              <a:lnSpc>
                <a:spcPct val="90000"/>
              </a:lnSpc>
            </a:pPr>
            <a:r>
              <a:rPr lang="en-US" altLang="en-US" dirty="0" smtClean="0"/>
              <a:t>Social costs vs. private costs</a:t>
            </a:r>
          </a:p>
          <a:p>
            <a:pPr eaLnBrk="1" hangingPunct="1">
              <a:lnSpc>
                <a:spcPct val="90000"/>
              </a:lnSpc>
            </a:pPr>
            <a:r>
              <a:rPr lang="en-US" altLang="en-US" dirty="0" smtClean="0"/>
              <a:t>Corrective actions</a:t>
            </a:r>
          </a:p>
          <a:p>
            <a:pPr lvl="1" eaLnBrk="1" hangingPunct="1">
              <a:lnSpc>
                <a:spcPct val="90000"/>
              </a:lnSpc>
            </a:pPr>
            <a:r>
              <a:rPr lang="en-US" altLang="en-US" dirty="0" smtClean="0"/>
              <a:t>Are they needed?</a:t>
            </a:r>
          </a:p>
          <a:p>
            <a:pPr lvl="1" eaLnBrk="1" hangingPunct="1">
              <a:lnSpc>
                <a:spcPct val="90000"/>
              </a:lnSpc>
            </a:pPr>
            <a:r>
              <a:rPr lang="en-US" altLang="en-US" dirty="0" smtClean="0"/>
              <a:t>What form should they take?</a:t>
            </a:r>
          </a:p>
        </p:txBody>
      </p:sp>
    </p:spTree>
    <p:extLst>
      <p:ext uri="{BB962C8B-B14F-4D97-AF65-F5344CB8AC3E}">
        <p14:creationId xmlns:p14="http://schemas.microsoft.com/office/powerpoint/2010/main" val="10140572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Depreciation</a:t>
            </a:r>
          </a:p>
        </p:txBody>
      </p:sp>
      <p:graphicFrame>
        <p:nvGraphicFramePr>
          <p:cNvPr id="16387" name="Object 3"/>
          <p:cNvGraphicFramePr>
            <a:graphicFrameLocks noGrp="1" noChangeAspect="1"/>
          </p:cNvGraphicFramePr>
          <p:nvPr>
            <p:ph sz="half" idx="1"/>
          </p:nvPr>
        </p:nvGraphicFramePr>
        <p:xfrm>
          <a:off x="609600" y="1371600"/>
          <a:ext cx="8229600" cy="4070350"/>
        </p:xfrm>
        <a:graphic>
          <a:graphicData uri="http://schemas.openxmlformats.org/presentationml/2006/ole">
            <mc:AlternateContent xmlns:mc="http://schemas.openxmlformats.org/markup-compatibility/2006">
              <mc:Choice xmlns:v="urn:schemas-microsoft-com:vml" Requires="v">
                <p:oleObj spid="_x0000_s7192" name="Workbook" r:id="rId3" imgW="7715250" imgH="3257550" progId="Lotus123.Workbook.98">
                  <p:embed/>
                </p:oleObj>
              </mc:Choice>
              <mc:Fallback>
                <p:oleObj name="Workbook" r:id="rId3" imgW="7715250" imgH="3257550" progId="Lotus123.Workbook.98">
                  <p:embed/>
                  <p:pic>
                    <p:nvPicPr>
                      <p:cNvPr id="16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82296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Text Box 4"/>
          <p:cNvSpPr txBox="1">
            <a:spLocks noChangeArrowheads="1"/>
          </p:cNvSpPr>
          <p:nvPr/>
        </p:nvSpPr>
        <p:spPr bwMode="auto">
          <a:xfrm>
            <a:off x="1203325" y="5905500"/>
            <a:ext cx="2071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Discount rate = 10%</a:t>
            </a:r>
          </a:p>
          <a:p>
            <a:pPr eaLnBrk="1" hangingPunct="1">
              <a:spcBef>
                <a:spcPct val="0"/>
              </a:spcBef>
              <a:buFontTx/>
              <a:buNone/>
            </a:pPr>
            <a:r>
              <a:rPr lang="en-US" altLang="en-US" sz="1800">
                <a:latin typeface="Times New Roman" panose="02020603050405020304" pitchFamily="18" charset="0"/>
              </a:rPr>
              <a:t>MTR = 34%</a:t>
            </a:r>
          </a:p>
        </p:txBody>
      </p:sp>
      <p:graphicFrame>
        <p:nvGraphicFramePr>
          <p:cNvPr id="16389" name="Object 5"/>
          <p:cNvGraphicFramePr>
            <a:graphicFrameLocks noGrp="1" noChangeAspect="1"/>
          </p:cNvGraphicFramePr>
          <p:nvPr>
            <p:ph sz="half" idx="2"/>
          </p:nvPr>
        </p:nvGraphicFramePr>
        <p:xfrm>
          <a:off x="5029200" y="5638800"/>
          <a:ext cx="2619375" cy="790575"/>
        </p:xfrm>
        <a:graphic>
          <a:graphicData uri="http://schemas.openxmlformats.org/presentationml/2006/ole">
            <mc:AlternateContent xmlns:mc="http://schemas.openxmlformats.org/markup-compatibility/2006">
              <mc:Choice xmlns:v="urn:schemas-microsoft-com:vml" Requires="v">
                <p:oleObj spid="_x0000_s7193" name="Workbook" r:id="rId5" imgW="2637322" imgH="789272" progId="Lotus123.Workbook.98">
                  <p:embed/>
                </p:oleObj>
              </mc:Choice>
              <mc:Fallback>
                <p:oleObj name="Workbook" r:id="rId5" imgW="2637322" imgH="789272" progId="Lotus123.Workbook.98">
                  <p:embed/>
                  <p:pic>
                    <p:nvPicPr>
                      <p:cNvPr id="163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638800"/>
                        <a:ext cx="26193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5822562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smtClean="0"/>
              <a:t>The Incidence of the Corporate Tax</a:t>
            </a:r>
          </a:p>
        </p:txBody>
      </p:sp>
      <p:sp>
        <p:nvSpPr>
          <p:cNvPr id="17411" name="Rectangle 3"/>
          <p:cNvSpPr>
            <a:spLocks noGrp="1" noChangeArrowheads="1"/>
          </p:cNvSpPr>
          <p:nvPr>
            <p:ph type="body" idx="1"/>
          </p:nvPr>
        </p:nvSpPr>
        <p:spPr/>
        <p:txBody>
          <a:bodyPr/>
          <a:lstStyle/>
          <a:p>
            <a:pPr eaLnBrk="1" hangingPunct="1">
              <a:lnSpc>
                <a:spcPct val="90000"/>
              </a:lnSpc>
            </a:pPr>
            <a:r>
              <a:rPr lang="en-US" altLang="en-US" smtClean="0"/>
              <a:t>Is corporate profit economic profit?</a:t>
            </a:r>
          </a:p>
          <a:p>
            <a:pPr eaLnBrk="1" hangingPunct="1">
              <a:lnSpc>
                <a:spcPct val="90000"/>
              </a:lnSpc>
            </a:pPr>
            <a:r>
              <a:rPr lang="en-US" altLang="en-US" smtClean="0"/>
              <a:t>Two approaches</a:t>
            </a:r>
          </a:p>
          <a:p>
            <a:pPr lvl="1" eaLnBrk="1" hangingPunct="1">
              <a:lnSpc>
                <a:spcPct val="90000"/>
              </a:lnSpc>
            </a:pPr>
            <a:r>
              <a:rPr lang="en-US" altLang="en-US" smtClean="0"/>
              <a:t>Excise approach</a:t>
            </a:r>
          </a:p>
          <a:p>
            <a:pPr lvl="2" eaLnBrk="1" hangingPunct="1">
              <a:lnSpc>
                <a:spcPct val="90000"/>
              </a:lnSpc>
            </a:pPr>
            <a:r>
              <a:rPr lang="en-US" altLang="en-US" smtClean="0"/>
              <a:t>Burden distributed as if a excise tax on corporate sales</a:t>
            </a:r>
          </a:p>
          <a:p>
            <a:pPr lvl="2" eaLnBrk="1" hangingPunct="1">
              <a:lnSpc>
                <a:spcPct val="90000"/>
              </a:lnSpc>
            </a:pPr>
            <a:r>
              <a:rPr lang="en-US" altLang="en-US" smtClean="0"/>
              <a:t>Regressive</a:t>
            </a:r>
          </a:p>
          <a:p>
            <a:pPr lvl="1" eaLnBrk="1" hangingPunct="1">
              <a:lnSpc>
                <a:spcPct val="90000"/>
              </a:lnSpc>
            </a:pPr>
            <a:r>
              <a:rPr lang="en-US" altLang="en-US" smtClean="0"/>
              <a:t>General equilibrium approach (Harberger)</a:t>
            </a:r>
          </a:p>
          <a:p>
            <a:pPr lvl="2" eaLnBrk="1" hangingPunct="1">
              <a:lnSpc>
                <a:spcPct val="90000"/>
              </a:lnSpc>
            </a:pPr>
            <a:r>
              <a:rPr lang="en-US" altLang="en-US" smtClean="0"/>
              <a:t>Impact lowers rate of return on all (not just corporate capital</a:t>
            </a:r>
          </a:p>
          <a:p>
            <a:pPr lvl="2" eaLnBrk="1" hangingPunct="1">
              <a:lnSpc>
                <a:spcPct val="90000"/>
              </a:lnSpc>
            </a:pPr>
            <a:r>
              <a:rPr lang="en-US" altLang="en-US" smtClean="0"/>
              <a:t>Progressive</a:t>
            </a:r>
          </a:p>
        </p:txBody>
      </p:sp>
    </p:spTree>
    <p:extLst>
      <p:ext uri="{BB962C8B-B14F-4D97-AF65-F5344CB8AC3E}">
        <p14:creationId xmlns:p14="http://schemas.microsoft.com/office/powerpoint/2010/main" val="279385669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smtClean="0"/>
              <a:t>General Equilibrium Approach</a:t>
            </a:r>
            <a:br>
              <a:rPr lang="en-US" altLang="en-US" sz="4000" smtClean="0"/>
            </a:br>
            <a:r>
              <a:rPr lang="en-US" altLang="en-US" sz="4000" smtClean="0"/>
              <a:t>(Simplified)</a:t>
            </a:r>
          </a:p>
        </p:txBody>
      </p:sp>
      <p:pic>
        <p:nvPicPr>
          <p:cNvPr id="18435" name="Picture 3" descr="Corporate Inc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5438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7034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Excess Burden Analysis</a:t>
            </a:r>
          </a:p>
        </p:txBody>
      </p:sp>
      <p:pic>
        <p:nvPicPr>
          <p:cNvPr id="19459" name="Picture 3" descr="Corporate Inciden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7086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0213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General Equilibrium Results</a:t>
            </a:r>
          </a:p>
        </p:txBody>
      </p:sp>
      <p:sp>
        <p:nvSpPr>
          <p:cNvPr id="20483" name="Rectangle 3"/>
          <p:cNvSpPr>
            <a:spLocks noGrp="1" noChangeArrowheads="1"/>
          </p:cNvSpPr>
          <p:nvPr>
            <p:ph type="body" idx="1"/>
          </p:nvPr>
        </p:nvSpPr>
        <p:spPr/>
        <p:txBody>
          <a:bodyPr/>
          <a:lstStyle/>
          <a:p>
            <a:pPr eaLnBrk="1" hangingPunct="1"/>
            <a:r>
              <a:rPr lang="en-US" altLang="en-US" smtClean="0"/>
              <a:t>Tax is borne by the owners of all capital</a:t>
            </a:r>
          </a:p>
          <a:p>
            <a:pPr eaLnBrk="1" hangingPunct="1"/>
            <a:r>
              <a:rPr lang="en-US" altLang="en-US" smtClean="0"/>
              <a:t>Tax is progressive</a:t>
            </a:r>
          </a:p>
          <a:p>
            <a:pPr eaLnBrk="1" hangingPunct="1"/>
            <a:r>
              <a:rPr lang="en-US" altLang="en-US" smtClean="0"/>
              <a:t>Tax creates excess burden</a:t>
            </a:r>
          </a:p>
          <a:p>
            <a:pPr eaLnBrk="1" hangingPunct="1"/>
            <a:r>
              <a:rPr lang="en-US" altLang="en-US" smtClean="0"/>
              <a:t>Tax reduces corporate investment and may reduce overall investment </a:t>
            </a:r>
          </a:p>
          <a:p>
            <a:pPr lvl="1" eaLnBrk="1" hangingPunct="1"/>
            <a:r>
              <a:rPr lang="en-US" altLang="en-US" smtClean="0"/>
              <a:t>User cost of capital increases</a:t>
            </a:r>
          </a:p>
          <a:p>
            <a:pPr eaLnBrk="1" hangingPunct="1"/>
            <a:r>
              <a:rPr lang="en-US" altLang="en-US" smtClean="0"/>
              <a:t>Tax may reduce slightly rate of economic growth</a:t>
            </a:r>
          </a:p>
        </p:txBody>
      </p:sp>
    </p:spTree>
    <p:extLst>
      <p:ext uri="{BB962C8B-B14F-4D97-AF65-F5344CB8AC3E}">
        <p14:creationId xmlns:p14="http://schemas.microsoft.com/office/powerpoint/2010/main" val="5414017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3525"/>
            <a:ext cx="5638800" cy="622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TextBox 3"/>
          <p:cNvSpPr txBox="1">
            <a:spLocks noChangeArrowheads="1"/>
          </p:cNvSpPr>
          <p:nvPr/>
        </p:nvSpPr>
        <p:spPr bwMode="auto">
          <a:xfrm>
            <a:off x="6781800" y="990600"/>
            <a:ext cx="22098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Corporate Issues:</a:t>
            </a:r>
            <a:br>
              <a:rPr lang="en-US" altLang="en-US" sz="2800"/>
            </a:br>
            <a:r>
              <a:rPr lang="en-US" altLang="en-US" sz="2800"/>
              <a:t>The Decline of  Corporate Taxes</a:t>
            </a:r>
            <a:r>
              <a:rPr lang="en-US" altLang="en-US" sz="1800"/>
              <a:t/>
            </a:r>
            <a:br>
              <a:rPr lang="en-US" altLang="en-US" sz="1800"/>
            </a:br>
            <a:endParaRPr lang="en-US" altLang="en-US" sz="1800"/>
          </a:p>
        </p:txBody>
      </p:sp>
      <p:sp>
        <p:nvSpPr>
          <p:cNvPr id="21508" name="TextBox 5"/>
          <p:cNvSpPr txBox="1">
            <a:spLocks noChangeArrowheads="1"/>
          </p:cNvSpPr>
          <p:nvPr/>
        </p:nvSpPr>
        <p:spPr bwMode="auto">
          <a:xfrm>
            <a:off x="1158875" y="6464300"/>
            <a:ext cx="5957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https://www.forbes.com/sites/modeledbehavior/2016/05/08/the-decline-of-corporations/#13f608ca4431</a:t>
            </a:r>
          </a:p>
        </p:txBody>
      </p:sp>
    </p:spTree>
    <p:extLst>
      <p:ext uri="{BB962C8B-B14F-4D97-AF65-F5344CB8AC3E}">
        <p14:creationId xmlns:p14="http://schemas.microsoft.com/office/powerpoint/2010/main" val="103674317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Reasons</a:t>
            </a:r>
          </a:p>
        </p:txBody>
      </p:sp>
      <p:sp>
        <p:nvSpPr>
          <p:cNvPr id="22531" name="Rectangle 3"/>
          <p:cNvSpPr>
            <a:spLocks noGrp="1" noChangeArrowheads="1"/>
          </p:cNvSpPr>
          <p:nvPr>
            <p:ph type="body" idx="1"/>
          </p:nvPr>
        </p:nvSpPr>
        <p:spPr/>
        <p:txBody>
          <a:bodyPr/>
          <a:lstStyle/>
          <a:p>
            <a:pPr eaLnBrk="1" hangingPunct="1"/>
            <a:r>
              <a:rPr lang="en-US" altLang="en-US" smtClean="0"/>
              <a:t>Decline of profits as percent of national income</a:t>
            </a:r>
          </a:p>
          <a:p>
            <a:pPr eaLnBrk="1" hangingPunct="1"/>
            <a:r>
              <a:rPr lang="en-US" altLang="en-US" smtClean="0"/>
              <a:t>Alternatives to corporate structure</a:t>
            </a:r>
          </a:p>
          <a:p>
            <a:pPr eaLnBrk="1" hangingPunct="1"/>
            <a:r>
              <a:rPr lang="en-US" altLang="en-US" smtClean="0"/>
              <a:t>“Tax Planning”</a:t>
            </a:r>
          </a:p>
          <a:p>
            <a:pPr lvl="1" eaLnBrk="1" hangingPunct="1"/>
            <a:r>
              <a:rPr lang="en-US" altLang="en-US" smtClean="0"/>
              <a:t>Domestic</a:t>
            </a:r>
          </a:p>
          <a:p>
            <a:pPr lvl="1" eaLnBrk="1" hangingPunct="1"/>
            <a:r>
              <a:rPr lang="en-US" altLang="en-US" smtClean="0"/>
              <a:t>International</a:t>
            </a:r>
          </a:p>
          <a:p>
            <a:pPr lvl="2" eaLnBrk="1" hangingPunct="1"/>
            <a:r>
              <a:rPr lang="en-US" altLang="en-US" smtClean="0"/>
              <a:t>Income and cost shifting</a:t>
            </a:r>
          </a:p>
          <a:p>
            <a:pPr lvl="2" eaLnBrk="1" hangingPunct="1"/>
            <a:r>
              <a:rPr lang="en-US" altLang="en-US" smtClean="0"/>
              <a:t>Transfer pricing</a:t>
            </a:r>
          </a:p>
          <a:p>
            <a:pPr lvl="1" eaLnBrk="1" hangingPunct="1">
              <a:buFontTx/>
              <a:buNone/>
            </a:pPr>
            <a:endParaRPr lang="en-US" altLang="en-US" smtClean="0"/>
          </a:p>
        </p:txBody>
      </p:sp>
    </p:spTree>
    <p:extLst>
      <p:ext uri="{BB962C8B-B14F-4D97-AF65-F5344CB8AC3E}">
        <p14:creationId xmlns:p14="http://schemas.microsoft.com/office/powerpoint/2010/main" val="251503031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Tax Planning</a:t>
            </a:r>
            <a:br>
              <a:rPr lang="en-US" altLang="en-US" smtClean="0"/>
            </a:br>
            <a:r>
              <a:rPr lang="en-US" altLang="en-US" sz="3600" smtClean="0"/>
              <a:t>High to low rates</a:t>
            </a:r>
          </a:p>
        </p:txBody>
      </p:sp>
      <p:sp>
        <p:nvSpPr>
          <p:cNvPr id="23555" name="Content Placeholder 2"/>
          <p:cNvSpPr>
            <a:spLocks noGrp="1"/>
          </p:cNvSpPr>
          <p:nvPr>
            <p:ph idx="1"/>
          </p:nvPr>
        </p:nvSpPr>
        <p:spPr/>
        <p:txBody>
          <a:bodyPr/>
          <a:lstStyle/>
          <a:p>
            <a:r>
              <a:rPr lang="en-US" altLang="en-US" smtClean="0"/>
              <a:t>Between jurisdictions</a:t>
            </a:r>
          </a:p>
          <a:p>
            <a:r>
              <a:rPr lang="en-US" altLang="en-US" smtClean="0"/>
              <a:t>Between taxpaying entities</a:t>
            </a:r>
          </a:p>
          <a:p>
            <a:pPr lvl="1"/>
            <a:r>
              <a:rPr lang="en-US" altLang="en-US" smtClean="0"/>
              <a:t>People</a:t>
            </a:r>
          </a:p>
          <a:p>
            <a:pPr lvl="1"/>
            <a:r>
              <a:rPr lang="en-US" altLang="en-US" smtClean="0"/>
              <a:t>Other entities</a:t>
            </a:r>
          </a:p>
          <a:p>
            <a:r>
              <a:rPr lang="en-US" altLang="en-US" smtClean="0"/>
              <a:t>Between different types of income</a:t>
            </a:r>
          </a:p>
          <a:p>
            <a:r>
              <a:rPr lang="en-US" altLang="en-US" smtClean="0"/>
              <a:t>Between time periods</a:t>
            </a:r>
          </a:p>
          <a:p>
            <a:pPr>
              <a:buFontTx/>
              <a:buNone/>
            </a:pPr>
            <a:endParaRPr lang="en-US" altLang="en-US" smtClean="0"/>
          </a:p>
        </p:txBody>
      </p:sp>
    </p:spTree>
    <p:extLst>
      <p:ext uri="{BB962C8B-B14F-4D97-AF65-F5344CB8AC3E}">
        <p14:creationId xmlns:p14="http://schemas.microsoft.com/office/powerpoint/2010/main" val="302746345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92162"/>
          </a:xfrm>
        </p:spPr>
        <p:txBody>
          <a:bodyPr/>
          <a:lstStyle/>
          <a:p>
            <a:r>
              <a:rPr lang="en-US" altLang="en-US" smtClean="0"/>
              <a:t>International Issues</a:t>
            </a:r>
          </a:p>
        </p:txBody>
      </p:sp>
      <p:sp>
        <p:nvSpPr>
          <p:cNvPr id="24579" name="Content Placeholder 2"/>
          <p:cNvSpPr>
            <a:spLocks noGrp="1"/>
          </p:cNvSpPr>
          <p:nvPr>
            <p:ph idx="1"/>
          </p:nvPr>
        </p:nvSpPr>
        <p:spPr>
          <a:xfrm>
            <a:off x="457200" y="1066800"/>
            <a:ext cx="8229600" cy="5059363"/>
          </a:xfrm>
        </p:spPr>
        <p:txBody>
          <a:bodyPr/>
          <a:lstStyle/>
          <a:p>
            <a:r>
              <a:rPr lang="en-US" altLang="en-US" sz="2800" smtClean="0"/>
              <a:t>Tax Planning</a:t>
            </a:r>
          </a:p>
          <a:p>
            <a:pPr lvl="1"/>
            <a:r>
              <a:rPr lang="en-US" altLang="en-US" sz="2400" smtClean="0"/>
              <a:t>Transfer pricing</a:t>
            </a:r>
          </a:p>
          <a:p>
            <a:pPr lvl="1"/>
            <a:r>
              <a:rPr lang="en-US" altLang="en-US" sz="2400" smtClean="0"/>
              <a:t>Earnings Stripping—borrowing as substitute for repatriation (interest deductions, etc.</a:t>
            </a:r>
          </a:p>
          <a:p>
            <a:pPr lvl="1"/>
            <a:r>
              <a:rPr lang="en-US" altLang="en-US" sz="2400" smtClean="0"/>
              <a:t>Check the box</a:t>
            </a:r>
          </a:p>
          <a:p>
            <a:pPr lvl="1"/>
            <a:r>
              <a:rPr lang="en-US" altLang="en-US" sz="2400" smtClean="0"/>
              <a:t>Cross crediting </a:t>
            </a:r>
          </a:p>
          <a:p>
            <a:r>
              <a:rPr lang="en-US" altLang="en-US" sz="2800" smtClean="0"/>
              <a:t>Territorial vs. worldwide taxation</a:t>
            </a:r>
          </a:p>
          <a:p>
            <a:pPr lvl="1"/>
            <a:r>
              <a:rPr lang="en-US" altLang="en-US" smtClean="0"/>
              <a:t>Foreign credit</a:t>
            </a:r>
          </a:p>
          <a:p>
            <a:pPr lvl="1"/>
            <a:r>
              <a:rPr lang="en-US" altLang="en-US" smtClean="0"/>
              <a:t>Repatriation</a:t>
            </a:r>
          </a:p>
          <a:p>
            <a:r>
              <a:rPr lang="en-US" altLang="en-US" sz="2800" smtClean="0"/>
              <a:t>Inversions, etc</a:t>
            </a:r>
          </a:p>
          <a:p>
            <a:pPr lvl="1"/>
            <a:r>
              <a:rPr lang="en-US" altLang="en-US" smtClean="0"/>
              <a:t>Losing economic activity vs. losing tax revenue</a:t>
            </a:r>
          </a:p>
          <a:p>
            <a:pPr lvl="1"/>
            <a:endParaRPr lang="en-US" altLang="en-US" smtClean="0"/>
          </a:p>
          <a:p>
            <a:pPr lvl="1"/>
            <a:endParaRPr lang="en-US" altLang="en-US" smtClean="0"/>
          </a:p>
          <a:p>
            <a:endParaRPr lang="en-US" altLang="en-US" smtClean="0"/>
          </a:p>
        </p:txBody>
      </p:sp>
    </p:spTree>
    <p:extLst>
      <p:ext uri="{BB962C8B-B14F-4D97-AF65-F5344CB8AC3E}">
        <p14:creationId xmlns:p14="http://schemas.microsoft.com/office/powerpoint/2010/main" val="247072983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hicagobusiness.com/Assets/legacy/images/random2/20140414ch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2677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59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Externalities in More Detail</a:t>
            </a:r>
          </a:p>
        </p:txBody>
      </p:sp>
      <p:sp>
        <p:nvSpPr>
          <p:cNvPr id="7171" name="Rectangle 3"/>
          <p:cNvSpPr>
            <a:spLocks noGrp="1" noChangeArrowheads="1"/>
          </p:cNvSpPr>
          <p:nvPr>
            <p:ph type="body" idx="1"/>
          </p:nvPr>
        </p:nvSpPr>
        <p:spPr/>
        <p:txBody>
          <a:bodyPr/>
          <a:lstStyle/>
          <a:p>
            <a:pPr eaLnBrk="1" hangingPunct="1"/>
            <a:r>
              <a:rPr lang="en-US" altLang="en-US" sz="2800" dirty="0" smtClean="0"/>
              <a:t>Externalities defined</a:t>
            </a:r>
          </a:p>
          <a:p>
            <a:pPr lvl="1" eaLnBrk="1" hangingPunct="1"/>
            <a:r>
              <a:rPr lang="en-US" altLang="en-US" sz="2400" dirty="0" smtClean="0"/>
              <a:t>Negative such as pollution</a:t>
            </a:r>
          </a:p>
          <a:p>
            <a:pPr lvl="1" eaLnBrk="1" hangingPunct="1"/>
            <a:r>
              <a:rPr lang="en-US" altLang="en-US" sz="2400" dirty="0" smtClean="0"/>
              <a:t>Positive such as education</a:t>
            </a:r>
          </a:p>
          <a:p>
            <a:pPr eaLnBrk="1" hangingPunct="1"/>
            <a:r>
              <a:rPr lang="en-US" altLang="en-US" sz="2800" dirty="0" smtClean="0"/>
              <a:t>Why do they create problems for the market?</a:t>
            </a:r>
          </a:p>
          <a:p>
            <a:pPr eaLnBrk="1" hangingPunct="1"/>
            <a:r>
              <a:rPr lang="en-US" altLang="en-US" sz="2800" dirty="0" smtClean="0"/>
              <a:t>Social costs vs. private costs</a:t>
            </a:r>
          </a:p>
          <a:p>
            <a:pPr lvl="1" eaLnBrk="1" hangingPunct="1"/>
            <a:r>
              <a:rPr lang="en-US" altLang="en-US" sz="2400" dirty="0" smtClean="0"/>
              <a:t>Private costs + external costs= social costs</a:t>
            </a:r>
          </a:p>
          <a:p>
            <a:pPr lvl="1" eaLnBrk="1" hangingPunct="1"/>
            <a:r>
              <a:rPr lang="en-US" altLang="en-US" sz="2400" dirty="0" smtClean="0"/>
              <a:t>Private benefits + external benefits= social benefits</a:t>
            </a:r>
          </a:p>
          <a:p>
            <a:pPr eaLnBrk="1" hangingPunct="1"/>
            <a:r>
              <a:rPr lang="en-US" altLang="en-US" sz="2800" dirty="0" smtClean="0"/>
              <a:t>Example of inefficiencies</a:t>
            </a:r>
          </a:p>
        </p:txBody>
      </p:sp>
    </p:spTree>
    <p:extLst>
      <p:ext uri="{BB962C8B-B14F-4D97-AF65-F5344CB8AC3E}">
        <p14:creationId xmlns:p14="http://schemas.microsoft.com/office/powerpoint/2010/main" val="166724067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smtClean="0"/>
              <a:t>Introduction to Consumption Taxation</a:t>
            </a:r>
          </a:p>
        </p:txBody>
      </p:sp>
      <p:sp>
        <p:nvSpPr>
          <p:cNvPr id="191490" name="Rectangle 3"/>
          <p:cNvSpPr>
            <a:spLocks noGrp="1" noChangeArrowheads="1"/>
          </p:cNvSpPr>
          <p:nvPr>
            <p:ph type="body" idx="1"/>
          </p:nvPr>
        </p:nvSpPr>
        <p:spPr/>
        <p:txBody>
          <a:bodyPr/>
          <a:lstStyle/>
          <a:p>
            <a:pPr eaLnBrk="1" hangingPunct="1">
              <a:defRPr/>
            </a:pPr>
            <a:r>
              <a:rPr lang="en-US" dirty="0" smtClean="0"/>
              <a:t>Philosophical issues</a:t>
            </a:r>
          </a:p>
          <a:p>
            <a:pPr lvl="1" eaLnBrk="1" hangingPunct="1">
              <a:defRPr/>
            </a:pPr>
            <a:r>
              <a:rPr lang="en-US" dirty="0" smtClean="0"/>
              <a:t>Should tax be based on what is produced or what is used up?</a:t>
            </a:r>
          </a:p>
          <a:p>
            <a:pPr eaLnBrk="1" hangingPunct="1">
              <a:defRPr/>
            </a:pPr>
            <a:r>
              <a:rPr lang="en-US" dirty="0" smtClean="0"/>
              <a:t>Impact on growth</a:t>
            </a:r>
          </a:p>
          <a:p>
            <a:pPr lvl="1" eaLnBrk="1" hangingPunct="1">
              <a:defRPr/>
            </a:pPr>
            <a:r>
              <a:rPr lang="en-US" dirty="0" smtClean="0"/>
              <a:t>Income –Consumption = Savings</a:t>
            </a:r>
          </a:p>
          <a:p>
            <a:pPr lvl="1" eaLnBrk="1" hangingPunct="1">
              <a:defRPr/>
            </a:pPr>
            <a:r>
              <a:rPr lang="en-US" dirty="0" smtClean="0"/>
              <a:t>Would the exclusion of savings increase growth</a:t>
            </a:r>
          </a:p>
          <a:p>
            <a:pPr marL="0" indent="0" eaLnBrk="1" hangingPunct="1">
              <a:buFontTx/>
              <a:buNone/>
              <a:defRPr/>
            </a:pPr>
            <a:r>
              <a:rPr lang="en-US" sz="2000" dirty="0" smtClean="0"/>
              <a:t>Listen and watch for next week: </a:t>
            </a:r>
            <a:r>
              <a:rPr lang="en-US" sz="2000" i="1" dirty="0"/>
              <a:t>Pro-growth and progressive tax reform: A closer look at the X </a:t>
            </a:r>
            <a:r>
              <a:rPr lang="en-US" sz="2000" i="1"/>
              <a:t>tax</a:t>
            </a:r>
            <a:r>
              <a:rPr lang="en-US" sz="2000"/>
              <a:t> </a:t>
            </a:r>
            <a:r>
              <a:rPr lang="en-US" sz="1400" u="sng" smtClean="0">
                <a:hlinkClick r:id="rId2"/>
              </a:rPr>
              <a:t>http</a:t>
            </a:r>
            <a:r>
              <a:rPr lang="en-US" sz="1400" u="sng" dirty="0">
                <a:hlinkClick r:id="rId2"/>
              </a:rPr>
              <a:t>://www.aei.org/events/2012/06/04/pro-growth-and-progressive-tax-reform-a-closer-look-at-the-x-tax/</a:t>
            </a:r>
            <a:endParaRPr lang="en-US" sz="1400" dirty="0"/>
          </a:p>
          <a:p>
            <a:pPr marL="0" indent="0" eaLnBrk="1" hangingPunct="1">
              <a:buFontTx/>
              <a:buNone/>
              <a:defRPr/>
            </a:pPr>
            <a:endParaRPr lang="en-US" sz="2000" dirty="0" smtClean="0"/>
          </a:p>
          <a:p>
            <a:pPr marL="0" indent="0" eaLnBrk="1" hangingPunct="1">
              <a:buFontTx/>
              <a:buNone/>
              <a:defRPr/>
            </a:pPr>
            <a:endParaRPr lang="en-US" sz="2000" dirty="0"/>
          </a:p>
          <a:p>
            <a:pPr marL="0" indent="0" eaLnBrk="1" hangingPunct="1">
              <a:buFontTx/>
              <a:buNone/>
              <a:defRPr/>
            </a:pPr>
            <a:endParaRPr lang="en-US" dirty="0" smtClean="0"/>
          </a:p>
        </p:txBody>
      </p:sp>
    </p:spTree>
    <p:extLst>
      <p:ext uri="{BB962C8B-B14F-4D97-AF65-F5344CB8AC3E}">
        <p14:creationId xmlns:p14="http://schemas.microsoft.com/office/powerpoint/2010/main" val="4929106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Consumption Taxes</a:t>
            </a:r>
          </a:p>
        </p:txBody>
      </p:sp>
      <p:sp>
        <p:nvSpPr>
          <p:cNvPr id="27651" name="Rectangle 3"/>
          <p:cNvSpPr>
            <a:spLocks noGrp="1" noChangeArrowheads="1"/>
          </p:cNvSpPr>
          <p:nvPr>
            <p:ph type="body" idx="1"/>
          </p:nvPr>
        </p:nvSpPr>
        <p:spPr/>
        <p:txBody>
          <a:bodyPr/>
          <a:lstStyle/>
          <a:p>
            <a:pPr eaLnBrk="1" hangingPunct="1"/>
            <a:r>
              <a:rPr lang="en-US" altLang="en-US" smtClean="0"/>
              <a:t>Comprehensive</a:t>
            </a:r>
          </a:p>
          <a:p>
            <a:pPr lvl="1" eaLnBrk="1" hangingPunct="1"/>
            <a:r>
              <a:rPr lang="en-US" altLang="en-US" smtClean="0"/>
              <a:t>Expenditure or cash-flow taxes</a:t>
            </a:r>
          </a:p>
          <a:p>
            <a:pPr lvl="1" eaLnBrk="1" hangingPunct="1"/>
            <a:r>
              <a:rPr lang="en-US" altLang="en-US" smtClean="0"/>
              <a:t>“Flat Tax”</a:t>
            </a:r>
          </a:p>
          <a:p>
            <a:pPr lvl="1" eaLnBrk="1" hangingPunct="1"/>
            <a:r>
              <a:rPr lang="en-US" altLang="en-US" smtClean="0"/>
              <a:t>X-Tax</a:t>
            </a:r>
          </a:p>
          <a:p>
            <a:pPr eaLnBrk="1" hangingPunct="1"/>
            <a:r>
              <a:rPr lang="en-US" altLang="en-US" smtClean="0"/>
              <a:t>Transaction-based</a:t>
            </a:r>
          </a:p>
          <a:p>
            <a:pPr lvl="1" eaLnBrk="1" hangingPunct="1"/>
            <a:r>
              <a:rPr lang="en-US" altLang="en-US" smtClean="0"/>
              <a:t>General sales taxes </a:t>
            </a:r>
          </a:p>
          <a:p>
            <a:pPr lvl="2" eaLnBrk="1" hangingPunct="1"/>
            <a:r>
              <a:rPr lang="en-US" altLang="en-US" smtClean="0"/>
              <a:t>FAIR tax</a:t>
            </a:r>
          </a:p>
          <a:p>
            <a:pPr lvl="1" eaLnBrk="1" hangingPunct="1"/>
            <a:r>
              <a:rPr lang="en-US" altLang="en-US" smtClean="0"/>
              <a:t>VAT</a:t>
            </a:r>
          </a:p>
          <a:p>
            <a:pPr lvl="1" eaLnBrk="1" hangingPunct="1"/>
            <a:r>
              <a:rPr lang="en-US" altLang="en-US" smtClean="0"/>
              <a:t>Excise taxation</a:t>
            </a:r>
          </a:p>
        </p:txBody>
      </p:sp>
    </p:spTree>
    <p:extLst>
      <p:ext uri="{BB962C8B-B14F-4D97-AF65-F5344CB8AC3E}">
        <p14:creationId xmlns:p14="http://schemas.microsoft.com/office/powerpoint/2010/main" val="33137818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Inclusive vs. Exclusive Rate</a:t>
            </a:r>
            <a:br>
              <a:rPr lang="en-US" altLang="en-US" smtClean="0"/>
            </a:br>
            <a:r>
              <a:rPr lang="en-US" altLang="en-US" sz="2800" smtClean="0"/>
              <a:t>Review--Again</a:t>
            </a:r>
          </a:p>
        </p:txBody>
      </p:sp>
      <p:sp>
        <p:nvSpPr>
          <p:cNvPr id="28675" name="Rectangle 4"/>
          <p:cNvSpPr>
            <a:spLocks noChangeArrowheads="1"/>
          </p:cNvSpPr>
          <p:nvPr/>
        </p:nvSpPr>
        <p:spPr bwMode="auto">
          <a:xfrm>
            <a:off x="0" y="-962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8676" name="Picture 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479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4958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238"/>
          <p:cNvSpPr>
            <a:spLocks noChangeArrowheads="1"/>
          </p:cNvSpPr>
          <p:nvPr/>
        </p:nvSpPr>
        <p:spPr bwMode="auto">
          <a:xfrm>
            <a:off x="3962400" y="6019800"/>
            <a:ext cx="179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66"/>
                </a:solidFill>
              </a:rPr>
              <a:t>Ti = (Te)/(1+Te)</a:t>
            </a:r>
          </a:p>
        </p:txBody>
      </p:sp>
    </p:spTree>
    <p:extLst>
      <p:ext uri="{BB962C8B-B14F-4D97-AF65-F5344CB8AC3E}">
        <p14:creationId xmlns:p14="http://schemas.microsoft.com/office/powerpoint/2010/main" val="422585934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smtClean="0"/>
              <a:t>Expenditure taxes</a:t>
            </a:r>
            <a:br>
              <a:rPr lang="en-US" altLang="en-US" sz="4000" smtClean="0"/>
            </a:br>
            <a:r>
              <a:rPr lang="en-US" altLang="en-US" sz="4000" smtClean="0"/>
              <a:t>Cash-Flow Tax</a:t>
            </a:r>
          </a:p>
        </p:txBody>
      </p:sp>
      <p:sp>
        <p:nvSpPr>
          <p:cNvPr id="29699" name="Rectangle 3"/>
          <p:cNvSpPr>
            <a:spLocks noGrp="1" noChangeArrowheads="1"/>
          </p:cNvSpPr>
          <p:nvPr>
            <p:ph type="body" idx="1"/>
          </p:nvPr>
        </p:nvSpPr>
        <p:spPr/>
        <p:txBody>
          <a:bodyPr/>
          <a:lstStyle/>
          <a:p>
            <a:pPr eaLnBrk="1" hangingPunct="1"/>
            <a:r>
              <a:rPr lang="en-US" altLang="en-US" smtClean="0"/>
              <a:t>Comprehensive base</a:t>
            </a:r>
          </a:p>
          <a:p>
            <a:pPr eaLnBrk="1" hangingPunct="1"/>
            <a:r>
              <a:rPr lang="en-US" altLang="en-US" smtClean="0"/>
              <a:t>Progressive rates possible</a:t>
            </a:r>
          </a:p>
          <a:p>
            <a:pPr eaLnBrk="1" hangingPunct="1"/>
            <a:r>
              <a:rPr lang="en-US" altLang="en-US" smtClean="0"/>
              <a:t>Exemptions and deductions possible</a:t>
            </a:r>
          </a:p>
          <a:p>
            <a:pPr eaLnBrk="1" hangingPunct="1"/>
            <a:r>
              <a:rPr lang="en-US" altLang="en-US" smtClean="0"/>
              <a:t>Resembles a modified income tax</a:t>
            </a:r>
          </a:p>
          <a:p>
            <a:pPr eaLnBrk="1" hangingPunct="1"/>
            <a:r>
              <a:rPr lang="en-US" altLang="en-US" smtClean="0"/>
              <a:t>Income tax could be converted to an expenditure tax with unlimited tax deferral vehicles such as IRA, 401K, etc.</a:t>
            </a:r>
          </a:p>
        </p:txBody>
      </p:sp>
    </p:spTree>
    <p:extLst>
      <p:ext uri="{BB962C8B-B14F-4D97-AF65-F5344CB8AC3E}">
        <p14:creationId xmlns:p14="http://schemas.microsoft.com/office/powerpoint/2010/main" val="16696619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3400"/>
            <a:ext cx="8001000" cy="1524000"/>
          </a:xfrm>
        </p:spPr>
        <p:txBody>
          <a:bodyPr/>
          <a:lstStyle/>
          <a:p>
            <a:pPr eaLnBrk="1" hangingPunct="1"/>
            <a:r>
              <a:rPr lang="en-US" altLang="en-US" sz="3200" smtClean="0"/>
              <a:t>The General Equivalency of </a:t>
            </a:r>
            <a:br>
              <a:rPr lang="en-US" altLang="en-US" sz="3200" smtClean="0"/>
            </a:br>
            <a:r>
              <a:rPr lang="en-US" altLang="en-US" sz="3200" smtClean="0"/>
              <a:t>Traditional vs. Roth</a:t>
            </a:r>
            <a:br>
              <a:rPr lang="en-US" altLang="en-US" sz="3200" smtClean="0"/>
            </a:br>
            <a:r>
              <a:rPr lang="en-US" altLang="en-US" sz="3200" smtClean="0"/>
              <a:t>(an aside)</a:t>
            </a:r>
          </a:p>
        </p:txBody>
      </p:sp>
      <p:sp>
        <p:nvSpPr>
          <p:cNvPr id="30723" name="Rectangle 3"/>
          <p:cNvSpPr>
            <a:spLocks noChangeArrowheads="1"/>
          </p:cNvSpPr>
          <p:nvPr/>
        </p:nvSpPr>
        <p:spPr bwMode="auto">
          <a:xfrm>
            <a:off x="0" y="-106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30724" name="Object 4"/>
          <p:cNvGraphicFramePr>
            <a:graphicFrameLocks noGrp="1" noChangeAspect="1"/>
          </p:cNvGraphicFramePr>
          <p:nvPr>
            <p:ph idx="1"/>
          </p:nvPr>
        </p:nvGraphicFramePr>
        <p:xfrm>
          <a:off x="990600" y="2438400"/>
          <a:ext cx="7620000" cy="2889250"/>
        </p:xfrm>
        <a:graphic>
          <a:graphicData uri="http://schemas.openxmlformats.org/presentationml/2006/ole">
            <mc:AlternateContent xmlns:mc="http://schemas.openxmlformats.org/markup-compatibility/2006">
              <mc:Choice xmlns:v="urn:schemas-microsoft-com:vml" Requires="v">
                <p:oleObj spid="_x0000_s8205" name="Workbook" r:id="rId3" imgW="6343650" imgH="2400300" progId="Lotus123.Workbook.98">
                  <p:embed/>
                </p:oleObj>
              </mc:Choice>
              <mc:Fallback>
                <p:oleObj name="Workbook" r:id="rId3" imgW="6343650" imgH="2400300" progId="Lotus123.Workbook.98">
                  <p:embed/>
                  <p:pic>
                    <p:nvPicPr>
                      <p:cNvPr id="3072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38400"/>
                        <a:ext cx="76200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Text Box 5"/>
          <p:cNvSpPr txBox="1">
            <a:spLocks noChangeArrowheads="1"/>
          </p:cNvSpPr>
          <p:nvPr/>
        </p:nvSpPr>
        <p:spPr bwMode="auto">
          <a:xfrm>
            <a:off x="1066800" y="5562600"/>
            <a:ext cx="2622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Other Issues:</a:t>
            </a:r>
          </a:p>
          <a:p>
            <a:pPr eaLnBrk="1" hangingPunct="1">
              <a:spcBef>
                <a:spcPct val="0"/>
              </a:spcBef>
              <a:buFontTx/>
              <a:buNone/>
            </a:pPr>
            <a:r>
              <a:rPr lang="en-US" altLang="en-US" sz="1800">
                <a:latin typeface="Times New Roman" panose="02020603050405020304" pitchFamily="18" charset="0"/>
              </a:rPr>
              <a:t>Differing tax rates</a:t>
            </a:r>
          </a:p>
          <a:p>
            <a:pPr eaLnBrk="1" hangingPunct="1">
              <a:spcBef>
                <a:spcPct val="0"/>
              </a:spcBef>
              <a:buFontTx/>
              <a:buNone/>
            </a:pPr>
            <a:r>
              <a:rPr lang="en-US" altLang="en-US" sz="1800">
                <a:latin typeface="Times New Roman" panose="02020603050405020304" pitchFamily="18" charset="0"/>
              </a:rPr>
              <a:t>Differing withdrawal rules</a:t>
            </a:r>
          </a:p>
        </p:txBody>
      </p:sp>
    </p:spTree>
    <p:extLst>
      <p:ext uri="{BB962C8B-B14F-4D97-AF65-F5344CB8AC3E}">
        <p14:creationId xmlns:p14="http://schemas.microsoft.com/office/powerpoint/2010/main" val="41502924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Flat Tax (Hall-Rabushka)</a:t>
            </a:r>
          </a:p>
        </p:txBody>
      </p:sp>
      <p:sp>
        <p:nvSpPr>
          <p:cNvPr id="31747" name="Rectangle 3"/>
          <p:cNvSpPr>
            <a:spLocks noGrp="1" noChangeArrowheads="1"/>
          </p:cNvSpPr>
          <p:nvPr>
            <p:ph type="body" idx="1"/>
          </p:nvPr>
        </p:nvSpPr>
        <p:spPr>
          <a:xfrm>
            <a:off x="457200" y="1600200"/>
            <a:ext cx="8305800" cy="4953000"/>
          </a:xfrm>
        </p:spPr>
        <p:txBody>
          <a:bodyPr/>
          <a:lstStyle/>
          <a:p>
            <a:pPr eaLnBrk="1" hangingPunct="1">
              <a:lnSpc>
                <a:spcPct val="90000"/>
              </a:lnSpc>
            </a:pPr>
            <a:r>
              <a:rPr lang="en-US" altLang="en-US" sz="2400" smtClean="0"/>
              <a:t>Flat rate, but also consumption based</a:t>
            </a:r>
          </a:p>
          <a:p>
            <a:pPr lvl="1" eaLnBrk="1" hangingPunct="1">
              <a:lnSpc>
                <a:spcPct val="90000"/>
              </a:lnSpc>
            </a:pPr>
            <a:r>
              <a:rPr lang="en-US" altLang="en-US" sz="2000" smtClean="0"/>
              <a:t>A flat income tax vs. flat consumption tax</a:t>
            </a:r>
          </a:p>
          <a:p>
            <a:pPr eaLnBrk="1" hangingPunct="1">
              <a:lnSpc>
                <a:spcPct val="90000"/>
              </a:lnSpc>
            </a:pPr>
            <a:r>
              <a:rPr lang="en-US" altLang="en-US" sz="2400" smtClean="0"/>
              <a:t>Integrated individual and business taxation</a:t>
            </a:r>
          </a:p>
          <a:p>
            <a:pPr lvl="1" eaLnBrk="1" hangingPunct="1">
              <a:lnSpc>
                <a:spcPct val="90000"/>
              </a:lnSpc>
            </a:pPr>
            <a:r>
              <a:rPr lang="en-US" altLang="en-US" sz="2000" smtClean="0"/>
              <a:t>Individual component	</a:t>
            </a:r>
          </a:p>
          <a:p>
            <a:pPr lvl="2" eaLnBrk="1" hangingPunct="1">
              <a:lnSpc>
                <a:spcPct val="90000"/>
              </a:lnSpc>
            </a:pPr>
            <a:r>
              <a:rPr lang="en-US" altLang="en-US" sz="1800" smtClean="0"/>
              <a:t>Flat tax on wages Large exemption possible and expected</a:t>
            </a:r>
          </a:p>
          <a:p>
            <a:pPr lvl="2" eaLnBrk="1" hangingPunct="1">
              <a:lnSpc>
                <a:spcPct val="90000"/>
              </a:lnSpc>
            </a:pPr>
            <a:r>
              <a:rPr lang="en-US" altLang="en-US" sz="1800" smtClean="0"/>
              <a:t>Deductions possible, but not desirable</a:t>
            </a:r>
          </a:p>
          <a:p>
            <a:pPr lvl="2" eaLnBrk="1" hangingPunct="1">
              <a:lnSpc>
                <a:spcPct val="90000"/>
              </a:lnSpc>
            </a:pPr>
            <a:r>
              <a:rPr lang="en-US" altLang="en-US" sz="1800" smtClean="0"/>
              <a:t>No tax on capital income</a:t>
            </a:r>
          </a:p>
          <a:p>
            <a:pPr lvl="1" eaLnBrk="1" hangingPunct="1">
              <a:lnSpc>
                <a:spcPct val="90000"/>
              </a:lnSpc>
            </a:pPr>
            <a:r>
              <a:rPr lang="en-US" altLang="en-US" sz="2000" smtClean="0"/>
              <a:t>Business component</a:t>
            </a:r>
          </a:p>
          <a:p>
            <a:pPr lvl="2" eaLnBrk="1" hangingPunct="1">
              <a:lnSpc>
                <a:spcPct val="90000"/>
              </a:lnSpc>
            </a:pPr>
            <a:r>
              <a:rPr lang="en-US" altLang="en-US" sz="1800" smtClean="0"/>
              <a:t>Flat tax on sales less purchases from other firms less wages paid</a:t>
            </a:r>
          </a:p>
          <a:p>
            <a:pPr lvl="2" eaLnBrk="1" hangingPunct="1">
              <a:lnSpc>
                <a:spcPct val="90000"/>
              </a:lnSpc>
            </a:pPr>
            <a:r>
              <a:rPr lang="en-US" altLang="en-US" sz="1800" smtClean="0"/>
              <a:t>Expensing</a:t>
            </a:r>
          </a:p>
          <a:p>
            <a:pPr lvl="2" eaLnBrk="1" hangingPunct="1">
              <a:lnSpc>
                <a:spcPct val="90000"/>
              </a:lnSpc>
            </a:pPr>
            <a:r>
              <a:rPr lang="en-US" altLang="en-US" sz="1800" smtClean="0"/>
              <a:t>No deductibility of interest</a:t>
            </a:r>
          </a:p>
          <a:p>
            <a:pPr eaLnBrk="1" hangingPunct="1">
              <a:lnSpc>
                <a:spcPct val="90000"/>
              </a:lnSpc>
            </a:pPr>
            <a:r>
              <a:rPr lang="en-US" altLang="en-US" sz="2400" smtClean="0"/>
              <a:t>Much like a VAT except with finer targeting of ability-to-pay</a:t>
            </a:r>
          </a:p>
          <a:p>
            <a:pPr eaLnBrk="1" hangingPunct="1">
              <a:lnSpc>
                <a:spcPct val="90000"/>
              </a:lnSpc>
            </a:pPr>
            <a:r>
              <a:rPr lang="en-US" altLang="en-US" sz="2400" smtClean="0"/>
              <a:t>Bradford X-Tax variation—graduated rates</a:t>
            </a:r>
          </a:p>
        </p:txBody>
      </p:sp>
    </p:spTree>
    <p:extLst>
      <p:ext uri="{BB962C8B-B14F-4D97-AF65-F5344CB8AC3E}">
        <p14:creationId xmlns:p14="http://schemas.microsoft.com/office/powerpoint/2010/main" val="38928697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077200" cy="944562"/>
          </a:xfrm>
        </p:spPr>
        <p:txBody>
          <a:bodyPr/>
          <a:lstStyle/>
          <a:p>
            <a:pPr eaLnBrk="1" hangingPunct="1"/>
            <a:r>
              <a:rPr lang="en-US" altLang="en-US" sz="3200" smtClean="0"/>
              <a:t>Flat Tax (Hall-Rabushka)</a:t>
            </a:r>
            <a:br>
              <a:rPr lang="en-US" altLang="en-US" sz="3200" smtClean="0"/>
            </a:br>
            <a:r>
              <a:rPr lang="en-US" altLang="en-US" sz="3200" smtClean="0"/>
              <a:t>X Tax Variation  (Bradford)</a:t>
            </a:r>
          </a:p>
        </p:txBody>
      </p:sp>
      <p:sp>
        <p:nvSpPr>
          <p:cNvPr id="32771" name="Rectangle 3"/>
          <p:cNvSpPr>
            <a:spLocks noGrp="1" noChangeArrowheads="1"/>
          </p:cNvSpPr>
          <p:nvPr>
            <p:ph type="body" idx="1"/>
          </p:nvPr>
        </p:nvSpPr>
        <p:spPr>
          <a:xfrm>
            <a:off x="304800" y="1295400"/>
            <a:ext cx="8458200" cy="5257800"/>
          </a:xfrm>
        </p:spPr>
        <p:txBody>
          <a:bodyPr/>
          <a:lstStyle/>
          <a:p>
            <a:pPr eaLnBrk="1" hangingPunct="1">
              <a:lnSpc>
                <a:spcPct val="80000"/>
              </a:lnSpc>
            </a:pPr>
            <a:r>
              <a:rPr lang="en-US" altLang="en-US" sz="2000" smtClean="0"/>
              <a:t>Flat rate, but also consumption based</a:t>
            </a:r>
          </a:p>
          <a:p>
            <a:pPr lvl="1" eaLnBrk="1" hangingPunct="1">
              <a:lnSpc>
                <a:spcPct val="80000"/>
              </a:lnSpc>
            </a:pPr>
            <a:r>
              <a:rPr lang="en-US" altLang="en-US" sz="1800" smtClean="0"/>
              <a:t>A flat income tax vs. flat consumption tax</a:t>
            </a:r>
          </a:p>
          <a:p>
            <a:pPr eaLnBrk="1" hangingPunct="1">
              <a:lnSpc>
                <a:spcPct val="80000"/>
              </a:lnSpc>
            </a:pPr>
            <a:r>
              <a:rPr lang="en-US" altLang="en-US" sz="2000" smtClean="0"/>
              <a:t>Integrated individual and business taxation</a:t>
            </a:r>
          </a:p>
          <a:p>
            <a:pPr lvl="1" eaLnBrk="1" hangingPunct="1">
              <a:lnSpc>
                <a:spcPct val="80000"/>
              </a:lnSpc>
            </a:pPr>
            <a:r>
              <a:rPr lang="en-US" altLang="en-US" sz="1800" smtClean="0"/>
              <a:t>Individual component	</a:t>
            </a:r>
          </a:p>
          <a:p>
            <a:pPr lvl="2" eaLnBrk="1" hangingPunct="1">
              <a:lnSpc>
                <a:spcPct val="80000"/>
              </a:lnSpc>
            </a:pPr>
            <a:r>
              <a:rPr lang="en-US" altLang="en-US" sz="1600" smtClean="0">
                <a:solidFill>
                  <a:srgbClr val="FF0066"/>
                </a:solidFill>
              </a:rPr>
              <a:t>Flat tax on wages and pensions</a:t>
            </a:r>
          </a:p>
          <a:p>
            <a:pPr lvl="2" eaLnBrk="1" hangingPunct="1">
              <a:lnSpc>
                <a:spcPct val="80000"/>
              </a:lnSpc>
            </a:pPr>
            <a:r>
              <a:rPr lang="en-US" altLang="en-US" sz="1600" smtClean="0"/>
              <a:t>Large exemption possible and expected</a:t>
            </a:r>
          </a:p>
          <a:p>
            <a:pPr lvl="2" eaLnBrk="1" hangingPunct="1">
              <a:lnSpc>
                <a:spcPct val="80000"/>
              </a:lnSpc>
            </a:pPr>
            <a:r>
              <a:rPr lang="en-US" altLang="en-US" sz="1600" smtClean="0"/>
              <a:t>Deductions possible, but not desirable</a:t>
            </a:r>
          </a:p>
          <a:p>
            <a:pPr lvl="2" eaLnBrk="1" hangingPunct="1">
              <a:lnSpc>
                <a:spcPct val="80000"/>
              </a:lnSpc>
            </a:pPr>
            <a:r>
              <a:rPr lang="en-US" altLang="en-US" sz="1600" smtClean="0"/>
              <a:t>No tax on capital income</a:t>
            </a:r>
          </a:p>
          <a:p>
            <a:pPr lvl="1" eaLnBrk="1" hangingPunct="1">
              <a:lnSpc>
                <a:spcPct val="80000"/>
              </a:lnSpc>
            </a:pPr>
            <a:r>
              <a:rPr lang="en-US" altLang="en-US" sz="1800" smtClean="0"/>
              <a:t>Business component</a:t>
            </a:r>
          </a:p>
          <a:p>
            <a:pPr lvl="2" eaLnBrk="1" hangingPunct="1">
              <a:lnSpc>
                <a:spcPct val="80000"/>
              </a:lnSpc>
            </a:pPr>
            <a:r>
              <a:rPr lang="en-US" altLang="en-US" sz="1600" smtClean="0">
                <a:solidFill>
                  <a:srgbClr val="FF0066"/>
                </a:solidFill>
              </a:rPr>
              <a:t>All business entities taxed—not just corporations</a:t>
            </a:r>
          </a:p>
          <a:p>
            <a:pPr lvl="2" eaLnBrk="1" hangingPunct="1">
              <a:lnSpc>
                <a:spcPct val="80000"/>
              </a:lnSpc>
            </a:pPr>
            <a:r>
              <a:rPr lang="en-US" altLang="en-US" sz="1600" smtClean="0"/>
              <a:t>Flat tax on sales less purchases from other firms less wages paid </a:t>
            </a:r>
            <a:r>
              <a:rPr lang="en-US" altLang="en-US" sz="1600" smtClean="0">
                <a:solidFill>
                  <a:srgbClr val="FF0066"/>
                </a:solidFill>
              </a:rPr>
              <a:t>and pension contributions</a:t>
            </a:r>
          </a:p>
          <a:p>
            <a:pPr lvl="2" eaLnBrk="1" hangingPunct="1">
              <a:lnSpc>
                <a:spcPct val="80000"/>
              </a:lnSpc>
            </a:pPr>
            <a:r>
              <a:rPr lang="en-US" altLang="en-US" sz="1600" smtClean="0"/>
              <a:t>Expensing</a:t>
            </a:r>
          </a:p>
          <a:p>
            <a:pPr lvl="2" eaLnBrk="1" hangingPunct="1">
              <a:lnSpc>
                <a:spcPct val="80000"/>
              </a:lnSpc>
            </a:pPr>
            <a:r>
              <a:rPr lang="en-US" altLang="en-US" sz="1600" smtClean="0"/>
              <a:t>No deductibility of interest </a:t>
            </a:r>
            <a:r>
              <a:rPr lang="en-US" altLang="en-US" sz="1600" smtClean="0">
                <a:solidFill>
                  <a:srgbClr val="FF0066"/>
                </a:solidFill>
              </a:rPr>
              <a:t>paid or taxation of interest received</a:t>
            </a:r>
          </a:p>
          <a:p>
            <a:pPr lvl="2" eaLnBrk="1" hangingPunct="1">
              <a:lnSpc>
                <a:spcPct val="80000"/>
              </a:lnSpc>
            </a:pPr>
            <a:r>
              <a:rPr lang="en-US" altLang="en-US" sz="1600" smtClean="0">
                <a:solidFill>
                  <a:srgbClr val="FF0066"/>
                </a:solidFill>
              </a:rPr>
              <a:t>No deductibility of non-pension fringe benefits or S-L taxes</a:t>
            </a:r>
          </a:p>
          <a:p>
            <a:pPr lvl="2" eaLnBrk="1" hangingPunct="1">
              <a:lnSpc>
                <a:spcPct val="80000"/>
              </a:lnSpc>
            </a:pPr>
            <a:r>
              <a:rPr lang="en-US" altLang="en-US" sz="1600" b="1" smtClean="0">
                <a:solidFill>
                  <a:srgbClr val="00B050"/>
                </a:solidFill>
              </a:rPr>
              <a:t>(Relation to destination-based cash-flow tax with border tax adjustment)</a:t>
            </a:r>
          </a:p>
          <a:p>
            <a:pPr eaLnBrk="1" hangingPunct="1">
              <a:lnSpc>
                <a:spcPct val="80000"/>
              </a:lnSpc>
            </a:pPr>
            <a:r>
              <a:rPr lang="en-US" altLang="en-US" sz="2000" smtClean="0"/>
              <a:t>Much like a VAT except with finer targeting of ability-to-pay  </a:t>
            </a:r>
            <a:r>
              <a:rPr lang="en-US" altLang="en-US" sz="2000" smtClean="0">
                <a:solidFill>
                  <a:srgbClr val="FF0066"/>
                </a:solidFill>
              </a:rPr>
              <a:t>(collects part at business level and part at individual level)</a:t>
            </a:r>
          </a:p>
          <a:p>
            <a:pPr eaLnBrk="1" hangingPunct="1">
              <a:lnSpc>
                <a:spcPct val="80000"/>
              </a:lnSpc>
            </a:pPr>
            <a:r>
              <a:rPr lang="en-US" altLang="en-US" sz="2000" smtClean="0"/>
              <a:t>Bradford X-Tax variation—graduated rates</a:t>
            </a:r>
          </a:p>
        </p:txBody>
      </p:sp>
    </p:spTree>
    <p:extLst>
      <p:ext uri="{BB962C8B-B14F-4D97-AF65-F5344CB8AC3E}">
        <p14:creationId xmlns:p14="http://schemas.microsoft.com/office/powerpoint/2010/main" val="10367811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228600"/>
            <a:ext cx="7543800" cy="914400"/>
          </a:xfrm>
        </p:spPr>
        <p:txBody>
          <a:bodyPr/>
          <a:lstStyle/>
          <a:p>
            <a:r>
              <a:rPr lang="en-US" altLang="en-US" smtClean="0"/>
              <a:t>Postcard Return--Individual</a:t>
            </a: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9141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533400" y="228600"/>
            <a:ext cx="7543800" cy="914400"/>
          </a:xfrm>
        </p:spPr>
        <p:txBody>
          <a:bodyPr/>
          <a:lstStyle/>
          <a:p>
            <a:r>
              <a:rPr lang="en-US" altLang="en-US" smtClean="0"/>
              <a:t>Postcard Return--Business</a:t>
            </a:r>
          </a:p>
        </p:txBody>
      </p:sp>
      <p:pic>
        <p:nvPicPr>
          <p:cNvPr id="348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924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712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4000" smtClean="0"/>
              <a:t>Consumption vs. Income Tax Issues</a:t>
            </a:r>
          </a:p>
        </p:txBody>
      </p:sp>
      <p:sp>
        <p:nvSpPr>
          <p:cNvPr id="35843" name="Rectangle 3"/>
          <p:cNvSpPr>
            <a:spLocks noGrp="1" noChangeArrowheads="1"/>
          </p:cNvSpPr>
          <p:nvPr>
            <p:ph type="body" idx="1"/>
          </p:nvPr>
        </p:nvSpPr>
        <p:spPr/>
        <p:txBody>
          <a:bodyPr/>
          <a:lstStyle/>
          <a:p>
            <a:pPr eaLnBrk="1" hangingPunct="1"/>
            <a:r>
              <a:rPr lang="en-US" altLang="en-US" smtClean="0"/>
              <a:t>Philosophical</a:t>
            </a:r>
          </a:p>
          <a:p>
            <a:pPr lvl="1" eaLnBrk="1" hangingPunct="1"/>
            <a:r>
              <a:rPr lang="en-US" altLang="en-US" smtClean="0"/>
              <a:t>Tax on contribution to output (income)</a:t>
            </a:r>
          </a:p>
          <a:p>
            <a:pPr lvl="1" eaLnBrk="1" hangingPunct="1"/>
            <a:r>
              <a:rPr lang="en-US" altLang="en-US" smtClean="0"/>
              <a:t>Tax on use of output (consumption)</a:t>
            </a:r>
          </a:p>
          <a:p>
            <a:pPr eaLnBrk="1" hangingPunct="1"/>
            <a:r>
              <a:rPr lang="en-US" altLang="en-US" smtClean="0"/>
              <a:t>Taxation of savings is the issue</a:t>
            </a:r>
          </a:p>
          <a:p>
            <a:pPr lvl="1" eaLnBrk="1" hangingPunct="1"/>
            <a:r>
              <a:rPr lang="en-US" altLang="en-US" smtClean="0"/>
              <a:t>Consumption and income is highly correlated</a:t>
            </a:r>
          </a:p>
          <a:p>
            <a:pPr lvl="1" eaLnBrk="1" hangingPunct="1"/>
            <a:r>
              <a:rPr lang="en-US" altLang="en-US" smtClean="0"/>
              <a:t>Annual vs. lifetime</a:t>
            </a:r>
          </a:p>
          <a:p>
            <a:pPr eaLnBrk="1" hangingPunct="1"/>
            <a:r>
              <a:rPr lang="en-US" altLang="en-US" smtClean="0"/>
              <a:t>Progressivity?</a:t>
            </a:r>
          </a:p>
          <a:p>
            <a:pPr eaLnBrk="1" hangingPunct="1"/>
            <a:r>
              <a:rPr lang="en-US" altLang="en-US" smtClean="0"/>
              <a:t>Transition issues</a:t>
            </a:r>
          </a:p>
          <a:p>
            <a:pPr eaLnBrk="1" hangingPunct="1"/>
            <a:endParaRPr lang="en-US" altLang="en-US" smtClean="0"/>
          </a:p>
        </p:txBody>
      </p:sp>
    </p:spTree>
    <p:extLst>
      <p:ext uri="{BB962C8B-B14F-4D97-AF65-F5344CB8AC3E}">
        <p14:creationId xmlns:p14="http://schemas.microsoft.com/office/powerpoint/2010/main" val="22495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Externalities (continued)</a:t>
            </a:r>
          </a:p>
        </p:txBody>
      </p:sp>
      <p:sp>
        <p:nvSpPr>
          <p:cNvPr id="8195" name="Rectangle 3"/>
          <p:cNvSpPr>
            <a:spLocks noGrp="1" noChangeArrowheads="1"/>
          </p:cNvSpPr>
          <p:nvPr>
            <p:ph type="body" sz="half" idx="1"/>
          </p:nvPr>
        </p:nvSpPr>
        <p:spPr/>
        <p:txBody>
          <a:bodyPr/>
          <a:lstStyle/>
          <a:p>
            <a:pPr eaLnBrk="1" hangingPunct="1"/>
            <a:r>
              <a:rPr lang="en-US" altLang="en-US" sz="2800" dirty="0" smtClean="0"/>
              <a:t>Corrective actions</a:t>
            </a:r>
          </a:p>
          <a:p>
            <a:pPr lvl="1" eaLnBrk="1" hangingPunct="1"/>
            <a:r>
              <a:rPr lang="en-US" altLang="en-US" sz="2400" dirty="0" smtClean="0"/>
              <a:t>Are they needed?  (Pigou vs. Coase)</a:t>
            </a:r>
          </a:p>
          <a:p>
            <a:pPr lvl="1" eaLnBrk="1" hangingPunct="1"/>
            <a:r>
              <a:rPr lang="en-US" altLang="en-US" sz="2400" dirty="0" smtClean="0"/>
              <a:t>What form should they take?</a:t>
            </a:r>
          </a:p>
          <a:p>
            <a:pPr lvl="2" eaLnBrk="1" hangingPunct="1"/>
            <a:r>
              <a:rPr lang="en-US" altLang="en-US" sz="2000" dirty="0" smtClean="0"/>
              <a:t>Regulations</a:t>
            </a:r>
          </a:p>
          <a:p>
            <a:pPr lvl="2" eaLnBrk="1" hangingPunct="1"/>
            <a:r>
              <a:rPr lang="en-US" altLang="en-US" sz="2000" dirty="0" smtClean="0"/>
              <a:t>Taxes and subsidies</a:t>
            </a:r>
          </a:p>
          <a:p>
            <a:pPr eaLnBrk="1" hangingPunct="1"/>
            <a:r>
              <a:rPr lang="en-US" altLang="en-US" sz="2800" dirty="0" smtClean="0"/>
              <a:t>A market for externalities</a:t>
            </a:r>
          </a:p>
          <a:p>
            <a:pPr eaLnBrk="1" hangingPunct="1"/>
            <a:endParaRPr lang="en-US" altLang="en-US" sz="2800" dirty="0" smtClean="0"/>
          </a:p>
        </p:txBody>
      </p:sp>
      <p:graphicFrame>
        <p:nvGraphicFramePr>
          <p:cNvPr id="8196" name="Object 4"/>
          <p:cNvGraphicFramePr>
            <a:graphicFrameLocks noGrp="1" noChangeAspect="1"/>
          </p:cNvGraphicFramePr>
          <p:nvPr>
            <p:ph sz="half" idx="2"/>
          </p:nvPr>
        </p:nvGraphicFramePr>
        <p:xfrm>
          <a:off x="4648200" y="3810000"/>
          <a:ext cx="4038600" cy="2525713"/>
        </p:xfrm>
        <a:graphic>
          <a:graphicData uri="http://schemas.openxmlformats.org/presentationml/2006/ole">
            <mc:AlternateContent xmlns:mc="http://schemas.openxmlformats.org/markup-compatibility/2006">
              <mc:Choice xmlns:v="urn:schemas-microsoft-com:vml" Requires="v">
                <p:oleObj spid="_x0000_s2182" name="Workbook" r:id="rId3" imgW="3448050" imgH="2152650" progId="Lotus123.Workbook.98">
                  <p:embed/>
                </p:oleObj>
              </mc:Choice>
              <mc:Fallback>
                <p:oleObj name="Workbook" r:id="rId3" imgW="3448050" imgH="2152650" progId="Lotus123.Workbook.9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0"/>
                        <a:ext cx="40386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 descr="Image result for pigouvian externality efficiency 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35662"/>
            <a:ext cx="3124200" cy="213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21249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639762"/>
          </a:xfrm>
        </p:spPr>
        <p:txBody>
          <a:bodyPr/>
          <a:lstStyle/>
          <a:p>
            <a:pPr eaLnBrk="1" hangingPunct="1"/>
            <a:r>
              <a:rPr lang="en-US" altLang="en-US" smtClean="0"/>
              <a:t>General Sales Tax</a:t>
            </a:r>
          </a:p>
        </p:txBody>
      </p:sp>
      <p:sp>
        <p:nvSpPr>
          <p:cNvPr id="36867" name="Rectangle 3"/>
          <p:cNvSpPr>
            <a:spLocks noGrp="1" noChangeArrowheads="1"/>
          </p:cNvSpPr>
          <p:nvPr>
            <p:ph type="body" idx="1"/>
          </p:nvPr>
        </p:nvSpPr>
        <p:spPr>
          <a:xfrm>
            <a:off x="457200" y="1295400"/>
            <a:ext cx="8458200" cy="5334000"/>
          </a:xfrm>
        </p:spPr>
        <p:txBody>
          <a:bodyPr/>
          <a:lstStyle/>
          <a:p>
            <a:pPr eaLnBrk="1" hangingPunct="1">
              <a:lnSpc>
                <a:spcPct val="80000"/>
              </a:lnSpc>
            </a:pPr>
            <a:r>
              <a:rPr lang="en-US" altLang="en-US" sz="2800" smtClean="0"/>
              <a:t>Transactions-based</a:t>
            </a:r>
          </a:p>
          <a:p>
            <a:pPr eaLnBrk="1" hangingPunct="1">
              <a:lnSpc>
                <a:spcPct val="80000"/>
              </a:lnSpc>
            </a:pPr>
            <a:r>
              <a:rPr lang="en-US" altLang="en-US" sz="2800" smtClean="0"/>
              <a:t>Fine-tuning difficult</a:t>
            </a:r>
          </a:p>
          <a:p>
            <a:pPr eaLnBrk="1" hangingPunct="1">
              <a:lnSpc>
                <a:spcPct val="80000"/>
              </a:lnSpc>
            </a:pPr>
            <a:r>
              <a:rPr lang="en-US" altLang="en-US" sz="2800" smtClean="0"/>
              <a:t>The conceptual base</a:t>
            </a:r>
          </a:p>
          <a:p>
            <a:pPr lvl="1" eaLnBrk="1" hangingPunct="1">
              <a:lnSpc>
                <a:spcPct val="80000"/>
              </a:lnSpc>
            </a:pPr>
            <a:r>
              <a:rPr lang="en-US" altLang="en-US" sz="2400" smtClean="0"/>
              <a:t>Retail sales including services</a:t>
            </a:r>
          </a:p>
          <a:p>
            <a:pPr lvl="2" eaLnBrk="1" hangingPunct="1">
              <a:lnSpc>
                <a:spcPct val="80000"/>
              </a:lnSpc>
            </a:pPr>
            <a:r>
              <a:rPr lang="en-US" altLang="en-US" sz="2000" smtClean="0"/>
              <a:t>Exclusion of business purchases</a:t>
            </a:r>
          </a:p>
          <a:p>
            <a:pPr lvl="2" eaLnBrk="1" hangingPunct="1">
              <a:lnSpc>
                <a:spcPct val="80000"/>
              </a:lnSpc>
            </a:pPr>
            <a:r>
              <a:rPr lang="en-US" altLang="en-US" sz="2000" smtClean="0"/>
              <a:t>Housing, education and medical care?</a:t>
            </a:r>
          </a:p>
          <a:p>
            <a:pPr lvl="1" eaLnBrk="1" hangingPunct="1">
              <a:lnSpc>
                <a:spcPct val="80000"/>
              </a:lnSpc>
            </a:pPr>
            <a:r>
              <a:rPr lang="en-US" altLang="en-US" sz="2400" smtClean="0"/>
              <a:t>Government production</a:t>
            </a:r>
            <a:endParaRPr lang="en-US" altLang="en-US" sz="2000" smtClean="0"/>
          </a:p>
          <a:p>
            <a:pPr eaLnBrk="1" hangingPunct="1">
              <a:lnSpc>
                <a:spcPct val="80000"/>
              </a:lnSpc>
            </a:pPr>
            <a:r>
              <a:rPr lang="en-US" altLang="en-US" sz="2800" smtClean="0"/>
              <a:t>The actual base</a:t>
            </a:r>
          </a:p>
          <a:p>
            <a:pPr lvl="1" eaLnBrk="1" hangingPunct="1">
              <a:lnSpc>
                <a:spcPct val="80000"/>
              </a:lnSpc>
            </a:pPr>
            <a:r>
              <a:rPr lang="en-US" altLang="en-US" sz="2400" smtClean="0"/>
              <a:t>Many services excluded (equity and other reasons)</a:t>
            </a:r>
          </a:p>
          <a:p>
            <a:pPr lvl="1" eaLnBrk="1" hangingPunct="1">
              <a:lnSpc>
                <a:spcPct val="80000"/>
              </a:lnSpc>
            </a:pPr>
            <a:r>
              <a:rPr lang="en-US" altLang="en-US" sz="2400" smtClean="0"/>
              <a:t>Many business purchases taxed </a:t>
            </a:r>
          </a:p>
          <a:p>
            <a:pPr lvl="2" eaLnBrk="1" hangingPunct="1">
              <a:lnSpc>
                <a:spcPct val="80000"/>
              </a:lnSpc>
            </a:pPr>
            <a:r>
              <a:rPr lang="en-US" altLang="en-US" sz="2000" smtClean="0"/>
              <a:t>Cascading issues</a:t>
            </a:r>
          </a:p>
          <a:p>
            <a:pPr lvl="2" eaLnBrk="1" hangingPunct="1">
              <a:lnSpc>
                <a:spcPct val="80000"/>
              </a:lnSpc>
            </a:pPr>
            <a:r>
              <a:rPr lang="en-US" altLang="en-US" sz="2000" smtClean="0"/>
              <a:t>Encouragement for vertical integration, non-outsourcing</a:t>
            </a:r>
          </a:p>
          <a:p>
            <a:pPr lvl="1" eaLnBrk="1" hangingPunct="1">
              <a:lnSpc>
                <a:spcPct val="80000"/>
              </a:lnSpc>
            </a:pPr>
            <a:r>
              <a:rPr lang="en-US" altLang="en-US" sz="2400" smtClean="0"/>
              <a:t>Exemptions and exclusions</a:t>
            </a:r>
          </a:p>
          <a:p>
            <a:pPr lvl="2" eaLnBrk="1" hangingPunct="1">
              <a:lnSpc>
                <a:spcPct val="80000"/>
              </a:lnSpc>
            </a:pPr>
            <a:r>
              <a:rPr lang="en-US" altLang="en-US" sz="2000" smtClean="0"/>
              <a:t>Food and drugs</a:t>
            </a:r>
          </a:p>
          <a:p>
            <a:pPr lvl="2" eaLnBrk="1" hangingPunct="1">
              <a:lnSpc>
                <a:spcPct val="80000"/>
              </a:lnSpc>
            </a:pPr>
            <a:r>
              <a:rPr lang="en-US" altLang="en-US" sz="2000" smtClean="0"/>
              <a:t>Charitable purchases</a:t>
            </a:r>
          </a:p>
        </p:txBody>
      </p:sp>
    </p:spTree>
    <p:extLst>
      <p:ext uri="{BB962C8B-B14F-4D97-AF65-F5344CB8AC3E}">
        <p14:creationId xmlns:p14="http://schemas.microsoft.com/office/powerpoint/2010/main" val="5771879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000" smtClean="0"/>
              <a:t>General Sales Tax</a:t>
            </a:r>
            <a:br>
              <a:rPr lang="en-US" altLang="en-US" sz="4000" smtClean="0"/>
            </a:br>
            <a:r>
              <a:rPr lang="en-US" altLang="en-US" sz="4000" smtClean="0"/>
              <a:t>(continues)</a:t>
            </a:r>
          </a:p>
        </p:txBody>
      </p:sp>
      <p:sp>
        <p:nvSpPr>
          <p:cNvPr id="37891" name="Rectangle 3"/>
          <p:cNvSpPr>
            <a:spLocks noGrp="1" noChangeArrowheads="1"/>
          </p:cNvSpPr>
          <p:nvPr>
            <p:ph type="body" idx="1"/>
          </p:nvPr>
        </p:nvSpPr>
        <p:spPr/>
        <p:txBody>
          <a:bodyPr/>
          <a:lstStyle/>
          <a:p>
            <a:pPr eaLnBrk="1" hangingPunct="1">
              <a:lnSpc>
                <a:spcPct val="80000"/>
              </a:lnSpc>
            </a:pPr>
            <a:r>
              <a:rPr lang="en-US" altLang="en-US" sz="2000" smtClean="0"/>
              <a:t>History—states and localities</a:t>
            </a:r>
          </a:p>
          <a:p>
            <a:pPr eaLnBrk="1" hangingPunct="1">
              <a:lnSpc>
                <a:spcPct val="80000"/>
              </a:lnSpc>
            </a:pPr>
            <a:r>
              <a:rPr lang="en-US" altLang="en-US" sz="2000" smtClean="0"/>
              <a:t>Incidence</a:t>
            </a:r>
          </a:p>
          <a:p>
            <a:pPr lvl="1" eaLnBrk="1" hangingPunct="1">
              <a:lnSpc>
                <a:spcPct val="80000"/>
              </a:lnSpc>
            </a:pPr>
            <a:r>
              <a:rPr lang="en-US" altLang="en-US" sz="1800" smtClean="0"/>
              <a:t>Impact of exclusions </a:t>
            </a:r>
          </a:p>
          <a:p>
            <a:pPr lvl="1" eaLnBrk="1" hangingPunct="1">
              <a:lnSpc>
                <a:spcPct val="80000"/>
              </a:lnSpc>
            </a:pPr>
            <a:r>
              <a:rPr lang="en-US" altLang="en-US" sz="1800" smtClean="0"/>
              <a:t>Annual vs. lifetime</a:t>
            </a:r>
          </a:p>
          <a:p>
            <a:pPr eaLnBrk="1" hangingPunct="1">
              <a:lnSpc>
                <a:spcPct val="80000"/>
              </a:lnSpc>
            </a:pPr>
            <a:r>
              <a:rPr lang="en-US" altLang="en-US" sz="2000" smtClean="0"/>
              <a:t>Current issues</a:t>
            </a:r>
          </a:p>
          <a:p>
            <a:pPr lvl="1" eaLnBrk="1" hangingPunct="1">
              <a:lnSpc>
                <a:spcPct val="80000"/>
              </a:lnSpc>
            </a:pPr>
            <a:r>
              <a:rPr lang="en-US" altLang="en-US" sz="1800" smtClean="0"/>
              <a:t>Destination or origin based? (Sales outside of jurisdiction)</a:t>
            </a:r>
          </a:p>
          <a:p>
            <a:pPr lvl="1" eaLnBrk="1" hangingPunct="1">
              <a:lnSpc>
                <a:spcPct val="80000"/>
              </a:lnSpc>
            </a:pPr>
            <a:r>
              <a:rPr lang="en-US" altLang="en-US" sz="1800" smtClean="0"/>
              <a:t>Internet and other remote sales</a:t>
            </a:r>
          </a:p>
          <a:p>
            <a:pPr lvl="1" eaLnBrk="1" hangingPunct="1">
              <a:lnSpc>
                <a:spcPct val="80000"/>
              </a:lnSpc>
            </a:pPr>
            <a:r>
              <a:rPr lang="en-US" altLang="en-US" sz="1800" smtClean="0"/>
              <a:t>Horizontal equity issues (“Bricks and mortar vs. remote vendors)</a:t>
            </a:r>
          </a:p>
          <a:p>
            <a:pPr lvl="1" eaLnBrk="1" hangingPunct="1">
              <a:lnSpc>
                <a:spcPct val="80000"/>
              </a:lnSpc>
            </a:pPr>
            <a:r>
              <a:rPr lang="en-US" altLang="en-US" sz="1800" smtClean="0"/>
              <a:t>The use tax</a:t>
            </a:r>
          </a:p>
          <a:p>
            <a:pPr lvl="2" eaLnBrk="1" hangingPunct="1">
              <a:lnSpc>
                <a:spcPct val="80000"/>
              </a:lnSpc>
            </a:pPr>
            <a:r>
              <a:rPr lang="en-US" altLang="en-US" sz="1600" smtClean="0"/>
              <a:t>Avoidance and evasion</a:t>
            </a:r>
          </a:p>
          <a:p>
            <a:pPr lvl="1" eaLnBrk="1" hangingPunct="1">
              <a:lnSpc>
                <a:spcPct val="80000"/>
              </a:lnSpc>
            </a:pPr>
            <a:r>
              <a:rPr lang="en-US" altLang="en-US" sz="1800" smtClean="0"/>
              <a:t>Nexus</a:t>
            </a:r>
          </a:p>
          <a:p>
            <a:pPr lvl="1" eaLnBrk="1" hangingPunct="1">
              <a:lnSpc>
                <a:spcPct val="80000"/>
              </a:lnSpc>
            </a:pPr>
            <a:r>
              <a:rPr lang="en-US" altLang="en-US" sz="1800" smtClean="0"/>
              <a:t>Streamlined sales tax</a:t>
            </a:r>
          </a:p>
          <a:p>
            <a:pPr lvl="1" eaLnBrk="1" hangingPunct="1">
              <a:lnSpc>
                <a:spcPct val="80000"/>
              </a:lnSpc>
            </a:pPr>
            <a:r>
              <a:rPr lang="en-US" altLang="en-US" sz="1800" smtClean="0"/>
              <a:t>“Tax the Internet”   What does it mean?</a:t>
            </a:r>
          </a:p>
          <a:p>
            <a:pPr lvl="2" eaLnBrk="1" hangingPunct="1">
              <a:lnSpc>
                <a:spcPct val="80000"/>
              </a:lnSpc>
            </a:pPr>
            <a:r>
              <a:rPr lang="en-US" altLang="en-US" sz="1600" smtClean="0"/>
              <a:t>Connectivity</a:t>
            </a:r>
          </a:p>
          <a:p>
            <a:pPr lvl="2" eaLnBrk="1" hangingPunct="1">
              <a:lnSpc>
                <a:spcPct val="80000"/>
              </a:lnSpc>
            </a:pPr>
            <a:r>
              <a:rPr lang="en-US" altLang="en-US" sz="1600" smtClean="0"/>
              <a:t>Content</a:t>
            </a:r>
          </a:p>
          <a:p>
            <a:pPr lvl="2" eaLnBrk="1" hangingPunct="1">
              <a:lnSpc>
                <a:spcPct val="80000"/>
              </a:lnSpc>
            </a:pPr>
            <a:r>
              <a:rPr lang="en-US" altLang="en-US" sz="1600" smtClean="0"/>
              <a:t>Transactions</a:t>
            </a:r>
          </a:p>
          <a:p>
            <a:pPr lvl="1" eaLnBrk="1" hangingPunct="1">
              <a:lnSpc>
                <a:spcPct val="80000"/>
              </a:lnSpc>
              <a:buFontTx/>
              <a:buNone/>
            </a:pPr>
            <a:endParaRPr lang="en-US" altLang="en-US" sz="1800" smtClean="0"/>
          </a:p>
        </p:txBody>
      </p:sp>
    </p:spTree>
    <p:extLst>
      <p:ext uri="{BB962C8B-B14F-4D97-AF65-F5344CB8AC3E}">
        <p14:creationId xmlns:p14="http://schemas.microsoft.com/office/powerpoint/2010/main" val="36495972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Value Added Taxes</a:t>
            </a:r>
          </a:p>
        </p:txBody>
      </p:sp>
      <p:sp>
        <p:nvSpPr>
          <p:cNvPr id="38915" name="Rectangle 3"/>
          <p:cNvSpPr>
            <a:spLocks noGrp="1" noChangeArrowheads="1"/>
          </p:cNvSpPr>
          <p:nvPr>
            <p:ph type="body" sz="half" idx="1"/>
          </p:nvPr>
        </p:nvSpPr>
        <p:spPr/>
        <p:txBody>
          <a:bodyPr/>
          <a:lstStyle/>
          <a:p>
            <a:pPr eaLnBrk="1" hangingPunct="1"/>
            <a:r>
              <a:rPr lang="en-US" altLang="en-US" sz="2800" smtClean="0"/>
              <a:t>Multistage transaction-based tax</a:t>
            </a:r>
          </a:p>
          <a:p>
            <a:pPr eaLnBrk="1" hangingPunct="1"/>
            <a:r>
              <a:rPr lang="en-US" altLang="en-US" sz="2800" smtClean="0"/>
              <a:t>Example</a:t>
            </a:r>
          </a:p>
        </p:txBody>
      </p:sp>
      <p:sp>
        <p:nvSpPr>
          <p:cNvPr id="38916" name="Rectangle 4"/>
          <p:cNvSpPr>
            <a:spLocks noChangeArrowheads="1"/>
          </p:cNvSpPr>
          <p:nvPr/>
        </p:nvSpPr>
        <p:spPr bwMode="auto">
          <a:xfrm>
            <a:off x="0" y="1677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7157" name="Group 5"/>
          <p:cNvGraphicFramePr>
            <a:graphicFrameLocks noGrp="1"/>
          </p:cNvGraphicFramePr>
          <p:nvPr/>
        </p:nvGraphicFramePr>
        <p:xfrm>
          <a:off x="3733800" y="2971800"/>
          <a:ext cx="3665538" cy="3505200"/>
        </p:xfrm>
        <a:graphic>
          <a:graphicData uri="http://schemas.openxmlformats.org/drawingml/2006/table">
            <a:tbl>
              <a:tblPr/>
              <a:tblGrid>
                <a:gridCol w="1608138">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tblGrid>
              <a:tr h="16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Stage</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Selling Price</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Value Added</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1666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16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Farmer-Wheat</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20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20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16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Mill-Flour</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50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30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16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Baker-Bread</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80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30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16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Grocery-Retail</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100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20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1666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16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Final selling price</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100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16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Sum of VA</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100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073081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92162"/>
          </a:xfrm>
        </p:spPr>
        <p:txBody>
          <a:bodyPr/>
          <a:lstStyle/>
          <a:p>
            <a:pPr eaLnBrk="1" hangingPunct="1"/>
            <a:r>
              <a:rPr lang="en-US" altLang="en-US" sz="2800" smtClean="0"/>
              <a:t>Value Added Taxes</a:t>
            </a:r>
            <a:r>
              <a:rPr lang="en-US" altLang="en-US" sz="4000" smtClean="0"/>
              <a:t/>
            </a:r>
            <a:br>
              <a:rPr lang="en-US" altLang="en-US" sz="4000" smtClean="0"/>
            </a:br>
            <a:r>
              <a:rPr lang="en-US" altLang="en-US" sz="1800" smtClean="0"/>
              <a:t>(continued)</a:t>
            </a:r>
          </a:p>
        </p:txBody>
      </p:sp>
      <p:sp>
        <p:nvSpPr>
          <p:cNvPr id="39939" name="Rectangle 3"/>
          <p:cNvSpPr>
            <a:spLocks noGrp="1" noChangeArrowheads="1"/>
          </p:cNvSpPr>
          <p:nvPr>
            <p:ph type="body" idx="1"/>
          </p:nvPr>
        </p:nvSpPr>
        <p:spPr>
          <a:xfrm>
            <a:off x="457200" y="1219200"/>
            <a:ext cx="8229600" cy="4906963"/>
          </a:xfrm>
        </p:spPr>
        <p:txBody>
          <a:bodyPr/>
          <a:lstStyle/>
          <a:p>
            <a:pPr eaLnBrk="1" hangingPunct="1">
              <a:lnSpc>
                <a:spcPct val="90000"/>
              </a:lnSpc>
            </a:pPr>
            <a:r>
              <a:rPr lang="en-US" altLang="en-US" sz="2800" smtClean="0"/>
              <a:t>General equivalence of VAT and a general sales tax (and flat tax)</a:t>
            </a:r>
          </a:p>
          <a:p>
            <a:pPr eaLnBrk="1" hangingPunct="1">
              <a:lnSpc>
                <a:spcPct val="90000"/>
              </a:lnSpc>
            </a:pPr>
            <a:r>
              <a:rPr lang="en-US" altLang="en-US" sz="2800" smtClean="0"/>
              <a:t>Administrative issues</a:t>
            </a:r>
          </a:p>
          <a:p>
            <a:pPr lvl="1" eaLnBrk="1" hangingPunct="1">
              <a:lnSpc>
                <a:spcPct val="90000"/>
              </a:lnSpc>
            </a:pPr>
            <a:r>
              <a:rPr lang="en-US" altLang="en-US" sz="2400" smtClean="0"/>
              <a:t>Consumption type (investments subtracted)</a:t>
            </a:r>
          </a:p>
          <a:p>
            <a:pPr lvl="1" eaLnBrk="1" hangingPunct="1">
              <a:lnSpc>
                <a:spcPct val="90000"/>
              </a:lnSpc>
            </a:pPr>
            <a:r>
              <a:rPr lang="en-US" altLang="en-US" sz="2400" smtClean="0"/>
              <a:t>Methods</a:t>
            </a:r>
          </a:p>
          <a:p>
            <a:pPr lvl="2" eaLnBrk="1" hangingPunct="1">
              <a:lnSpc>
                <a:spcPct val="90000"/>
              </a:lnSpc>
            </a:pPr>
            <a:r>
              <a:rPr lang="en-US" altLang="en-US" sz="2000" smtClean="0"/>
              <a:t>Subtraction</a:t>
            </a:r>
          </a:p>
          <a:p>
            <a:pPr lvl="2" eaLnBrk="1" hangingPunct="1">
              <a:lnSpc>
                <a:spcPct val="90000"/>
              </a:lnSpc>
            </a:pPr>
            <a:r>
              <a:rPr lang="en-US" altLang="en-US" sz="2000" smtClean="0"/>
              <a:t>Credit-invoice method</a:t>
            </a:r>
          </a:p>
          <a:p>
            <a:pPr lvl="2" eaLnBrk="1" hangingPunct="1">
              <a:lnSpc>
                <a:spcPct val="90000"/>
              </a:lnSpc>
            </a:pPr>
            <a:r>
              <a:rPr lang="en-US" altLang="en-US" sz="2000" smtClean="0"/>
              <a:t>Addition</a:t>
            </a:r>
          </a:p>
          <a:p>
            <a:pPr lvl="1" eaLnBrk="1" hangingPunct="1">
              <a:lnSpc>
                <a:spcPct val="90000"/>
              </a:lnSpc>
            </a:pPr>
            <a:r>
              <a:rPr lang="en-US" altLang="en-US" sz="2400" smtClean="0"/>
              <a:t>Uniform or different rates</a:t>
            </a:r>
          </a:p>
          <a:p>
            <a:pPr lvl="1" eaLnBrk="1" hangingPunct="1">
              <a:lnSpc>
                <a:spcPct val="90000"/>
              </a:lnSpc>
            </a:pPr>
            <a:r>
              <a:rPr lang="en-US" altLang="en-US" sz="2400" smtClean="0"/>
              <a:t>Exports</a:t>
            </a:r>
          </a:p>
          <a:p>
            <a:pPr eaLnBrk="1" hangingPunct="1">
              <a:lnSpc>
                <a:spcPct val="90000"/>
              </a:lnSpc>
            </a:pPr>
            <a:r>
              <a:rPr lang="en-US" altLang="en-US" sz="2800" smtClean="0"/>
              <a:t>Political Issues</a:t>
            </a:r>
          </a:p>
          <a:p>
            <a:pPr lvl="1" eaLnBrk="1" hangingPunct="1">
              <a:lnSpc>
                <a:spcPct val="90000"/>
              </a:lnSpc>
            </a:pPr>
            <a:r>
              <a:rPr lang="en-US" altLang="en-US" sz="2400" smtClean="0"/>
              <a:t>Regressivity?</a:t>
            </a:r>
          </a:p>
          <a:p>
            <a:pPr lvl="1" eaLnBrk="1" hangingPunct="1">
              <a:lnSpc>
                <a:spcPct val="90000"/>
              </a:lnSpc>
            </a:pPr>
            <a:r>
              <a:rPr lang="en-US" altLang="en-US" sz="2400" smtClean="0"/>
              <a:t>“Money machine”</a:t>
            </a:r>
          </a:p>
        </p:txBody>
      </p:sp>
      <p:sp>
        <p:nvSpPr>
          <p:cNvPr id="39940" name="Rectangle 4"/>
          <p:cNvSpPr>
            <a:spLocks noChangeArrowheads="1"/>
          </p:cNvSpPr>
          <p:nvPr/>
        </p:nvSpPr>
        <p:spPr bwMode="auto">
          <a:xfrm>
            <a:off x="0" y="1677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42292504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4000" smtClean="0"/>
              <a:t>Selective Excise and Sales Taxes</a:t>
            </a:r>
          </a:p>
        </p:txBody>
      </p:sp>
      <p:sp>
        <p:nvSpPr>
          <p:cNvPr id="40963" name="Rectangle 3"/>
          <p:cNvSpPr>
            <a:spLocks noGrp="1" noChangeArrowheads="1"/>
          </p:cNvSpPr>
          <p:nvPr>
            <p:ph type="body" idx="1"/>
          </p:nvPr>
        </p:nvSpPr>
        <p:spPr/>
        <p:txBody>
          <a:bodyPr/>
          <a:lstStyle/>
          <a:p>
            <a:pPr eaLnBrk="1" hangingPunct="1"/>
            <a:r>
              <a:rPr lang="en-US" altLang="en-US" smtClean="0"/>
              <a:t>Reasons</a:t>
            </a:r>
          </a:p>
          <a:p>
            <a:pPr lvl="1" eaLnBrk="1" hangingPunct="1"/>
            <a:r>
              <a:rPr lang="en-US" altLang="en-US" smtClean="0"/>
              <a:t>Revenue</a:t>
            </a:r>
          </a:p>
          <a:p>
            <a:pPr lvl="1" eaLnBrk="1" hangingPunct="1"/>
            <a:r>
              <a:rPr lang="en-US" altLang="en-US" smtClean="0"/>
              <a:t>Sumptuary taxes</a:t>
            </a:r>
          </a:p>
          <a:p>
            <a:pPr lvl="1" eaLnBrk="1" hangingPunct="1"/>
            <a:r>
              <a:rPr lang="en-US" altLang="en-US" smtClean="0"/>
              <a:t>Externality adjustment</a:t>
            </a:r>
          </a:p>
          <a:p>
            <a:pPr lvl="1" eaLnBrk="1" hangingPunct="1"/>
            <a:r>
              <a:rPr lang="en-US" altLang="en-US" smtClean="0"/>
              <a:t>Implementation of benefit-received approach</a:t>
            </a:r>
          </a:p>
          <a:p>
            <a:pPr eaLnBrk="1" hangingPunct="1"/>
            <a:r>
              <a:rPr lang="en-US" altLang="en-US" smtClean="0"/>
              <a:t>Incidence and excess burden</a:t>
            </a:r>
          </a:p>
          <a:p>
            <a:pPr lvl="1" eaLnBrk="1" hangingPunct="1"/>
            <a:r>
              <a:rPr lang="en-US" altLang="en-US" smtClean="0"/>
              <a:t>Previously discussed</a:t>
            </a:r>
          </a:p>
          <a:p>
            <a:pPr lvl="1" eaLnBrk="1" hangingPunct="1"/>
            <a:r>
              <a:rPr lang="en-US" altLang="en-US" smtClean="0"/>
              <a:t>Depends on consumption patterns</a:t>
            </a:r>
          </a:p>
        </p:txBody>
      </p:sp>
    </p:spTree>
    <p:extLst>
      <p:ext uri="{BB962C8B-B14F-4D97-AF65-F5344CB8AC3E}">
        <p14:creationId xmlns:p14="http://schemas.microsoft.com/office/powerpoint/2010/main" val="343601473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4000" smtClean="0"/>
              <a:t>Taxation of Wealth</a:t>
            </a:r>
            <a:br>
              <a:rPr lang="en-US" altLang="en-US" sz="4000" smtClean="0"/>
            </a:br>
            <a:endParaRPr lang="en-US" altLang="en-US" sz="4000" smtClean="0"/>
          </a:p>
        </p:txBody>
      </p:sp>
      <p:sp>
        <p:nvSpPr>
          <p:cNvPr id="41987" name="Rectangle 3"/>
          <p:cNvSpPr>
            <a:spLocks noGrp="1" noChangeArrowheads="1"/>
          </p:cNvSpPr>
          <p:nvPr>
            <p:ph type="body" idx="1"/>
          </p:nvPr>
        </p:nvSpPr>
        <p:spPr>
          <a:xfrm>
            <a:off x="457200" y="1143000"/>
            <a:ext cx="8229600" cy="4953000"/>
          </a:xfrm>
        </p:spPr>
        <p:txBody>
          <a:bodyPr/>
          <a:lstStyle/>
          <a:p>
            <a:r>
              <a:rPr lang="en-US" altLang="en-US" sz="2800" smtClean="0"/>
              <a:t>Stocks and flows</a:t>
            </a:r>
          </a:p>
          <a:p>
            <a:r>
              <a:rPr lang="en-US" altLang="en-US" sz="2800" smtClean="0"/>
              <a:t>Wealth taxes</a:t>
            </a:r>
          </a:p>
          <a:p>
            <a:pPr lvl="1"/>
            <a:r>
              <a:rPr lang="en-US" altLang="en-US" sz="2400" smtClean="0"/>
              <a:t>Comprehensive wealth tax </a:t>
            </a:r>
            <a:endParaRPr lang="en-US" altLang="en-US" sz="2000" smtClean="0"/>
          </a:p>
          <a:p>
            <a:pPr lvl="2"/>
            <a:r>
              <a:rPr lang="en-US" altLang="en-US" sz="1600" i="1" smtClean="0">
                <a:solidFill>
                  <a:srgbClr val="FF0000"/>
                </a:solidFill>
              </a:rPr>
              <a:t>Capital in the Twenty-First Century </a:t>
            </a:r>
            <a:r>
              <a:rPr lang="en-US" altLang="en-US" sz="1600" smtClean="0">
                <a:solidFill>
                  <a:srgbClr val="FF0000"/>
                </a:solidFill>
              </a:rPr>
              <a:t>by Thomas Piketty  </a:t>
            </a:r>
          </a:p>
          <a:p>
            <a:pPr lvl="1"/>
            <a:r>
              <a:rPr lang="en-US" altLang="en-US" smtClean="0"/>
              <a:t> Death and gift taxes</a:t>
            </a:r>
          </a:p>
          <a:p>
            <a:pPr lvl="1"/>
            <a:r>
              <a:rPr lang="en-US" altLang="en-US" sz="2400" smtClean="0"/>
              <a:t>Property taxes</a:t>
            </a:r>
          </a:p>
          <a:p>
            <a:r>
              <a:rPr lang="en-US" altLang="en-US" sz="2800" smtClean="0"/>
              <a:t>Classification of property</a:t>
            </a:r>
          </a:p>
          <a:p>
            <a:pPr lvl="1"/>
            <a:r>
              <a:rPr lang="en-US" altLang="en-US" sz="2400" smtClean="0"/>
              <a:t>Real</a:t>
            </a:r>
          </a:p>
          <a:p>
            <a:pPr lvl="1"/>
            <a:r>
              <a:rPr lang="en-US" altLang="en-US" sz="2400" smtClean="0"/>
              <a:t>Personal</a:t>
            </a:r>
          </a:p>
          <a:p>
            <a:pPr lvl="2"/>
            <a:r>
              <a:rPr lang="en-US" altLang="en-US" sz="2000" smtClean="0"/>
              <a:t>Tangible</a:t>
            </a:r>
          </a:p>
          <a:p>
            <a:pPr lvl="2"/>
            <a:r>
              <a:rPr lang="en-US" altLang="en-US" sz="2000" smtClean="0"/>
              <a:t>Intangible</a:t>
            </a:r>
          </a:p>
        </p:txBody>
      </p:sp>
    </p:spTree>
    <p:extLst>
      <p:ext uri="{BB962C8B-B14F-4D97-AF65-F5344CB8AC3E}">
        <p14:creationId xmlns:p14="http://schemas.microsoft.com/office/powerpoint/2010/main" val="106065181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smtClean="0"/>
              <a:t>Death and Gift Taxes</a:t>
            </a:r>
            <a:br>
              <a:rPr lang="en-US" altLang="en-US" sz="4000" smtClean="0"/>
            </a:br>
            <a:endParaRPr lang="en-US" altLang="en-US" sz="4000" smtClean="0"/>
          </a:p>
        </p:txBody>
      </p:sp>
      <p:sp>
        <p:nvSpPr>
          <p:cNvPr id="43011" name="Rectangle 3"/>
          <p:cNvSpPr>
            <a:spLocks noGrp="1" noChangeArrowheads="1"/>
          </p:cNvSpPr>
          <p:nvPr>
            <p:ph type="body" idx="1"/>
          </p:nvPr>
        </p:nvSpPr>
        <p:spPr/>
        <p:txBody>
          <a:bodyPr/>
          <a:lstStyle/>
          <a:p>
            <a:pPr>
              <a:lnSpc>
                <a:spcPct val="90000"/>
              </a:lnSpc>
            </a:pPr>
            <a:r>
              <a:rPr lang="en-US" altLang="en-US" sz="2800" smtClean="0"/>
              <a:t>Death taxes</a:t>
            </a:r>
          </a:p>
          <a:p>
            <a:pPr lvl="1">
              <a:lnSpc>
                <a:spcPct val="90000"/>
              </a:lnSpc>
            </a:pPr>
            <a:r>
              <a:rPr lang="en-US" altLang="en-US" sz="2400" smtClean="0"/>
              <a:t>Estate taxes</a:t>
            </a:r>
          </a:p>
          <a:p>
            <a:pPr lvl="1">
              <a:lnSpc>
                <a:spcPct val="90000"/>
              </a:lnSpc>
            </a:pPr>
            <a:r>
              <a:rPr lang="en-US" altLang="en-US" sz="2400" smtClean="0"/>
              <a:t>Inheritances taxes</a:t>
            </a:r>
          </a:p>
          <a:p>
            <a:pPr>
              <a:lnSpc>
                <a:spcPct val="90000"/>
              </a:lnSpc>
            </a:pPr>
            <a:r>
              <a:rPr lang="en-US" altLang="en-US" sz="2800" smtClean="0"/>
              <a:t>Gift taxes</a:t>
            </a:r>
          </a:p>
          <a:p>
            <a:pPr>
              <a:lnSpc>
                <a:spcPct val="90000"/>
              </a:lnSpc>
            </a:pPr>
            <a:r>
              <a:rPr lang="en-US" altLang="en-US" sz="2800" smtClean="0"/>
              <a:t>Why do they go together?</a:t>
            </a:r>
          </a:p>
          <a:p>
            <a:pPr>
              <a:lnSpc>
                <a:spcPct val="90000"/>
              </a:lnSpc>
            </a:pPr>
            <a:r>
              <a:rPr lang="en-US" altLang="en-US" sz="2800" smtClean="0"/>
              <a:t>The interrelationship of individual income taxation and death and gift taxes</a:t>
            </a:r>
          </a:p>
          <a:p>
            <a:pPr lvl="1">
              <a:lnSpc>
                <a:spcPct val="90000"/>
              </a:lnSpc>
            </a:pPr>
            <a:r>
              <a:rPr lang="en-US" altLang="en-US" sz="2400" smtClean="0"/>
              <a:t>Haig-Simons analysis</a:t>
            </a:r>
          </a:p>
          <a:p>
            <a:pPr lvl="1">
              <a:lnSpc>
                <a:spcPct val="90000"/>
              </a:lnSpc>
            </a:pPr>
            <a:r>
              <a:rPr lang="en-US" altLang="en-US" sz="2400" smtClean="0"/>
              <a:t>Second best </a:t>
            </a:r>
          </a:p>
          <a:p>
            <a:pPr lvl="1">
              <a:lnSpc>
                <a:spcPct val="90000"/>
              </a:lnSpc>
            </a:pPr>
            <a:r>
              <a:rPr lang="en-US" altLang="en-US" sz="2400" smtClean="0"/>
              <a:t>Dealing with the base of appreciated property</a:t>
            </a:r>
          </a:p>
        </p:txBody>
      </p:sp>
    </p:spTree>
    <p:extLst>
      <p:ext uri="{BB962C8B-B14F-4D97-AF65-F5344CB8AC3E}">
        <p14:creationId xmlns:p14="http://schemas.microsoft.com/office/powerpoint/2010/main" val="28453878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Death and Gift Taxes Continued</a:t>
            </a:r>
          </a:p>
        </p:txBody>
      </p:sp>
      <p:sp>
        <p:nvSpPr>
          <p:cNvPr id="44035" name="Rectangle 3"/>
          <p:cNvSpPr>
            <a:spLocks noGrp="1" noChangeArrowheads="1"/>
          </p:cNvSpPr>
          <p:nvPr>
            <p:ph type="body" idx="1"/>
          </p:nvPr>
        </p:nvSpPr>
        <p:spPr/>
        <p:txBody>
          <a:bodyPr/>
          <a:lstStyle/>
          <a:p>
            <a:r>
              <a:rPr lang="en-US" altLang="en-US" smtClean="0"/>
              <a:t>Rationale</a:t>
            </a:r>
          </a:p>
          <a:p>
            <a:pPr lvl="1"/>
            <a:r>
              <a:rPr lang="en-US" altLang="en-US" smtClean="0"/>
              <a:t>“No right to bequeath”</a:t>
            </a:r>
          </a:p>
          <a:p>
            <a:pPr lvl="1"/>
            <a:r>
              <a:rPr lang="en-US" altLang="en-US" smtClean="0"/>
              <a:t>Vertical equity</a:t>
            </a:r>
          </a:p>
          <a:p>
            <a:pPr lvl="1"/>
            <a:r>
              <a:rPr lang="en-US" altLang="en-US" smtClean="0"/>
              <a:t>Intergenerational transfers may lessen incentive to work </a:t>
            </a:r>
          </a:p>
          <a:p>
            <a:pPr lvl="1"/>
            <a:r>
              <a:rPr lang="en-US" altLang="en-US" smtClean="0"/>
              <a:t>Choice between consuming or  bequeathing</a:t>
            </a:r>
          </a:p>
          <a:p>
            <a:pPr lvl="1"/>
            <a:r>
              <a:rPr lang="en-US" altLang="en-US" smtClean="0"/>
              <a:t>Implications for accumulation</a:t>
            </a:r>
          </a:p>
          <a:p>
            <a:pPr lvl="1">
              <a:buFontTx/>
              <a:buNone/>
            </a:pPr>
            <a:endParaRPr lang="en-US" altLang="en-US" smtClean="0"/>
          </a:p>
          <a:p>
            <a:pPr lvl="1"/>
            <a:endParaRPr lang="en-US" altLang="en-US" smtClean="0"/>
          </a:p>
          <a:p>
            <a:pPr lvl="1"/>
            <a:endParaRPr lang="en-US" altLang="en-US" smtClean="0"/>
          </a:p>
        </p:txBody>
      </p:sp>
    </p:spTree>
    <p:extLst>
      <p:ext uri="{BB962C8B-B14F-4D97-AF65-F5344CB8AC3E}">
        <p14:creationId xmlns:p14="http://schemas.microsoft.com/office/powerpoint/2010/main" val="29790219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8"/>
            <a:ext cx="6019800"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extBox 4"/>
          <p:cNvSpPr txBox="1">
            <a:spLocks noChangeArrowheads="1"/>
          </p:cNvSpPr>
          <p:nvPr/>
        </p:nvSpPr>
        <p:spPr bwMode="auto">
          <a:xfrm>
            <a:off x="2286000" y="304800"/>
            <a:ext cx="279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Estate and Gift Tax Rates</a:t>
            </a:r>
          </a:p>
        </p:txBody>
      </p:sp>
    </p:spTree>
    <p:extLst>
      <p:ext uri="{BB962C8B-B14F-4D97-AF65-F5344CB8AC3E}">
        <p14:creationId xmlns:p14="http://schemas.microsoft.com/office/powerpoint/2010/main" val="29777087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Estate and Gift Taxation</a:t>
            </a:r>
          </a:p>
        </p:txBody>
      </p:sp>
      <p:sp>
        <p:nvSpPr>
          <p:cNvPr id="46083" name="Rectangle 3"/>
          <p:cNvSpPr>
            <a:spLocks noGrp="1" noChangeArrowheads="1"/>
          </p:cNvSpPr>
          <p:nvPr>
            <p:ph type="body" idx="1"/>
          </p:nvPr>
        </p:nvSpPr>
        <p:spPr/>
        <p:txBody>
          <a:bodyPr/>
          <a:lstStyle/>
          <a:p>
            <a:pPr>
              <a:lnSpc>
                <a:spcPct val="80000"/>
              </a:lnSpc>
            </a:pPr>
            <a:r>
              <a:rPr lang="en-US" altLang="en-US" sz="2800" smtClean="0"/>
              <a:t>Why integration?</a:t>
            </a:r>
          </a:p>
          <a:p>
            <a:pPr>
              <a:lnSpc>
                <a:spcPct val="80000"/>
              </a:lnSpc>
            </a:pPr>
            <a:r>
              <a:rPr lang="en-US" altLang="en-US" sz="2800" smtClean="0"/>
              <a:t>Interrelationship of the estate and gift tax base</a:t>
            </a:r>
          </a:p>
          <a:p>
            <a:pPr>
              <a:lnSpc>
                <a:spcPct val="80000"/>
              </a:lnSpc>
            </a:pPr>
            <a:r>
              <a:rPr lang="en-US" altLang="en-US" sz="2800" smtClean="0"/>
              <a:t>Base</a:t>
            </a:r>
          </a:p>
          <a:p>
            <a:pPr lvl="1">
              <a:lnSpc>
                <a:spcPct val="80000"/>
              </a:lnSpc>
            </a:pPr>
            <a:r>
              <a:rPr lang="en-US" altLang="en-US" sz="2400" smtClean="0"/>
              <a:t>Taxable gifts plus</a:t>
            </a:r>
          </a:p>
          <a:p>
            <a:pPr lvl="2">
              <a:lnSpc>
                <a:spcPct val="80000"/>
              </a:lnSpc>
            </a:pPr>
            <a:r>
              <a:rPr lang="en-US" altLang="en-US" sz="2000" smtClean="0"/>
              <a:t>$14,000 per person per year exemption  (2014)</a:t>
            </a:r>
          </a:p>
          <a:p>
            <a:pPr lvl="1">
              <a:lnSpc>
                <a:spcPct val="80000"/>
              </a:lnSpc>
            </a:pPr>
            <a:r>
              <a:rPr lang="en-US" altLang="en-US" sz="2400" smtClean="0"/>
              <a:t>Assets at death </a:t>
            </a:r>
          </a:p>
          <a:p>
            <a:pPr lvl="1">
              <a:lnSpc>
                <a:spcPct val="80000"/>
              </a:lnSpc>
            </a:pPr>
            <a:r>
              <a:rPr lang="en-US" altLang="en-US" sz="2400" smtClean="0"/>
              <a:t>Less debts and expenses less charitable bequests less spousal bequest</a:t>
            </a:r>
          </a:p>
          <a:p>
            <a:pPr lvl="1">
              <a:lnSpc>
                <a:spcPct val="80000"/>
              </a:lnSpc>
            </a:pPr>
            <a:r>
              <a:rPr lang="en-US" altLang="en-US" sz="2400" smtClean="0"/>
              <a:t>$5,340,000  (2014)</a:t>
            </a:r>
          </a:p>
          <a:p>
            <a:pPr>
              <a:lnSpc>
                <a:spcPct val="80000"/>
              </a:lnSpc>
            </a:pPr>
            <a:r>
              <a:rPr lang="en-US" altLang="en-US" sz="2800" smtClean="0"/>
              <a:t>Effective tax rates</a:t>
            </a:r>
          </a:p>
          <a:p>
            <a:pPr>
              <a:lnSpc>
                <a:spcPct val="80000"/>
              </a:lnSpc>
            </a:pPr>
            <a:r>
              <a:rPr lang="en-US" altLang="en-US" sz="2800" smtClean="0"/>
              <a:t>Importance of tax planning</a:t>
            </a:r>
          </a:p>
          <a:p>
            <a:pPr lvl="1">
              <a:lnSpc>
                <a:spcPct val="80000"/>
              </a:lnSpc>
              <a:buFontTx/>
              <a:buNone/>
            </a:pPr>
            <a:r>
              <a:rPr lang="en-US" altLang="en-US" sz="2400" smtClean="0"/>
              <a:t>“A voluntary tax”</a:t>
            </a:r>
          </a:p>
        </p:txBody>
      </p:sp>
    </p:spTree>
    <p:extLst>
      <p:ext uri="{BB962C8B-B14F-4D97-AF65-F5344CB8AC3E}">
        <p14:creationId xmlns:p14="http://schemas.microsoft.com/office/powerpoint/2010/main" val="11054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Public Choice</a:t>
            </a:r>
            <a:endParaRPr lang="en-US" dirty="0"/>
          </a:p>
        </p:txBody>
      </p:sp>
      <p:sp>
        <p:nvSpPr>
          <p:cNvPr id="3" name="Content Placeholder 2"/>
          <p:cNvSpPr>
            <a:spLocks noGrp="1"/>
          </p:cNvSpPr>
          <p:nvPr>
            <p:ph idx="1"/>
          </p:nvPr>
        </p:nvSpPr>
        <p:spPr>
          <a:xfrm>
            <a:off x="457200" y="1295400"/>
            <a:ext cx="8229600" cy="5181600"/>
          </a:xfrm>
        </p:spPr>
        <p:txBody>
          <a:bodyPr/>
          <a:lstStyle/>
          <a:p>
            <a:r>
              <a:rPr lang="en-US" dirty="0" smtClean="0"/>
              <a:t>Constitutional Choice—deciding on the rules of the game</a:t>
            </a:r>
          </a:p>
          <a:p>
            <a:pPr lvl="1"/>
            <a:r>
              <a:rPr lang="en-US" dirty="0" smtClean="0"/>
              <a:t>Why majority rule?</a:t>
            </a:r>
          </a:p>
          <a:p>
            <a:pPr lvl="1"/>
            <a:r>
              <a:rPr lang="en-US" dirty="0" err="1" smtClean="0"/>
              <a:t>Decisionmaking</a:t>
            </a:r>
            <a:r>
              <a:rPr lang="en-US" dirty="0" smtClean="0"/>
              <a:t> costs vs. costs to losers</a:t>
            </a:r>
          </a:p>
          <a:p>
            <a:r>
              <a:rPr lang="en-US" dirty="0" smtClean="0"/>
              <a:t>Decisions on ordinary issues</a:t>
            </a:r>
          </a:p>
          <a:p>
            <a:pPr lvl="1"/>
            <a:r>
              <a:rPr lang="en-US" dirty="0" smtClean="0"/>
              <a:t>Problems with majority rule</a:t>
            </a:r>
          </a:p>
          <a:p>
            <a:pPr lvl="2"/>
            <a:r>
              <a:rPr lang="en-US" dirty="0" smtClean="0"/>
              <a:t>Cyclical majority</a:t>
            </a:r>
          </a:p>
          <a:p>
            <a:pPr lvl="2"/>
            <a:r>
              <a:rPr lang="en-US" dirty="0" smtClean="0"/>
              <a:t>Strategic behavior</a:t>
            </a:r>
          </a:p>
          <a:p>
            <a:pPr lvl="1"/>
            <a:r>
              <a:rPr lang="en-US" dirty="0" smtClean="0"/>
              <a:t>Resolution of problems?</a:t>
            </a:r>
          </a:p>
          <a:p>
            <a:pPr lvl="2"/>
            <a:r>
              <a:rPr lang="en-US" dirty="0" smtClean="0"/>
              <a:t>Median voter</a:t>
            </a:r>
          </a:p>
          <a:p>
            <a:endParaRPr lang="en-US" dirty="0"/>
          </a:p>
        </p:txBody>
      </p:sp>
    </p:spTree>
    <p:extLst>
      <p:ext uri="{BB962C8B-B14F-4D97-AF65-F5344CB8AC3E}">
        <p14:creationId xmlns:p14="http://schemas.microsoft.com/office/powerpoint/2010/main" val="51437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Two examples</a:t>
            </a:r>
          </a:p>
        </p:txBody>
      </p:sp>
      <p:sp>
        <p:nvSpPr>
          <p:cNvPr id="47107" name="Rectangle 3"/>
          <p:cNvSpPr>
            <a:spLocks noGrp="1" noChangeArrowheads="1"/>
          </p:cNvSpPr>
          <p:nvPr>
            <p:ph type="body" idx="1"/>
          </p:nvPr>
        </p:nvSpPr>
        <p:spPr/>
        <p:txBody>
          <a:bodyPr/>
          <a:lstStyle/>
          <a:p>
            <a:r>
              <a:rPr lang="en-US" altLang="en-US" smtClean="0"/>
              <a:t>Use of yearly gifts</a:t>
            </a:r>
          </a:p>
          <a:p>
            <a:r>
              <a:rPr lang="en-US" altLang="en-US" smtClean="0"/>
              <a:t>Use of spousal exemption </a:t>
            </a:r>
            <a:r>
              <a:rPr lang="en-US" altLang="en-US" sz="2400" smtClean="0"/>
              <a:t>(prior to 2013)</a:t>
            </a:r>
          </a:p>
          <a:p>
            <a:pPr lvl="1"/>
            <a:r>
              <a:rPr lang="en-US" altLang="en-US" smtClean="0"/>
              <a:t>Is it always wise to use full amount</a:t>
            </a:r>
          </a:p>
          <a:p>
            <a:pPr lvl="1"/>
            <a:r>
              <a:rPr lang="en-US" altLang="en-US" smtClean="0"/>
              <a:t>A and B trusts</a:t>
            </a:r>
          </a:p>
        </p:txBody>
      </p:sp>
    </p:spTree>
    <p:extLst>
      <p:ext uri="{BB962C8B-B14F-4D97-AF65-F5344CB8AC3E}">
        <p14:creationId xmlns:p14="http://schemas.microsoft.com/office/powerpoint/2010/main" val="20162054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6"/>
          <p:cNvSpPr txBox="1">
            <a:spLocks noChangeArrowheads="1"/>
          </p:cNvSpPr>
          <p:nvPr/>
        </p:nvSpPr>
        <p:spPr bwMode="auto">
          <a:xfrm>
            <a:off x="4041775" y="13716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Tax Gap</a:t>
            </a:r>
          </a:p>
        </p:txBody>
      </p:sp>
    </p:spTree>
    <p:extLst>
      <p:ext uri="{BB962C8B-B14F-4D97-AF65-F5344CB8AC3E}">
        <p14:creationId xmlns:p14="http://schemas.microsoft.com/office/powerpoint/2010/main" val="27531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6515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
            <a:ext cx="5943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381000" y="762000"/>
            <a:ext cx="204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Bowles-Simpson</a:t>
            </a:r>
          </a:p>
          <a:p>
            <a:pPr eaLnBrk="1" hangingPunct="1">
              <a:spcBef>
                <a:spcPct val="0"/>
              </a:spcBef>
              <a:buFontTx/>
              <a:buNone/>
            </a:pPr>
            <a:r>
              <a:rPr lang="en-US" altLang="en-US" sz="1800"/>
              <a:t>Commission-2010</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676400"/>
            <a:ext cx="2576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0343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524000"/>
            <a:ext cx="71580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p:cNvSpPr txBox="1">
            <a:spLocks noChangeArrowheads="1"/>
          </p:cNvSpPr>
          <p:nvPr/>
        </p:nvSpPr>
        <p:spPr bwMode="auto">
          <a:xfrm>
            <a:off x="1219200" y="609600"/>
            <a:ext cx="5284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Domenici-Rivlin-Debt Reduction Task Force  2010</a:t>
            </a:r>
          </a:p>
        </p:txBody>
      </p:sp>
    </p:spTree>
    <p:extLst>
      <p:ext uri="{BB962C8B-B14F-4D97-AF65-F5344CB8AC3E}">
        <p14:creationId xmlns:p14="http://schemas.microsoft.com/office/powerpoint/2010/main" val="190308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951" y="779435"/>
            <a:ext cx="4393500" cy="3716365"/>
          </a:xfrm>
          <a:prstGeom prst="rect">
            <a:avLst/>
          </a:prstGeom>
        </p:spPr>
      </p:pic>
      <p:pic>
        <p:nvPicPr>
          <p:cNvPr id="2" name="Picture 1"/>
          <p:cNvPicPr>
            <a:picLocks noChangeAspect="1"/>
          </p:cNvPicPr>
          <p:nvPr/>
        </p:nvPicPr>
        <p:blipFill>
          <a:blip r:embed="rId3"/>
          <a:stretch>
            <a:fillRect/>
          </a:stretch>
        </p:blipFill>
        <p:spPr>
          <a:xfrm>
            <a:off x="228600" y="4953000"/>
            <a:ext cx="5400675" cy="1524000"/>
          </a:xfrm>
          <a:prstGeom prst="rect">
            <a:avLst/>
          </a:prstGeom>
        </p:spPr>
      </p:pic>
      <p:pic>
        <p:nvPicPr>
          <p:cNvPr id="3" name="Picture 2"/>
          <p:cNvPicPr>
            <a:picLocks noChangeAspect="1"/>
          </p:cNvPicPr>
          <p:nvPr/>
        </p:nvPicPr>
        <p:blipFill>
          <a:blip r:embed="rId4"/>
          <a:stretch>
            <a:fillRect/>
          </a:stretch>
        </p:blipFill>
        <p:spPr>
          <a:xfrm>
            <a:off x="4622100" y="1219200"/>
            <a:ext cx="4521899" cy="3276600"/>
          </a:xfrm>
          <a:prstGeom prst="rect">
            <a:avLst/>
          </a:prstGeom>
        </p:spPr>
      </p:pic>
      <p:sp>
        <p:nvSpPr>
          <p:cNvPr id="5" name="TextBox 4"/>
          <p:cNvSpPr txBox="1"/>
          <p:nvPr/>
        </p:nvSpPr>
        <p:spPr>
          <a:xfrm>
            <a:off x="609600" y="303503"/>
            <a:ext cx="3733800" cy="646331"/>
          </a:xfrm>
          <a:prstGeom prst="rect">
            <a:avLst/>
          </a:prstGeom>
          <a:noFill/>
        </p:spPr>
        <p:txBody>
          <a:bodyPr wrap="square" rtlCol="0">
            <a:spAutoFit/>
          </a:bodyPr>
          <a:lstStyle/>
          <a:p>
            <a:r>
              <a:rPr lang="en-US" dirty="0" smtClean="0"/>
              <a:t>Constitutional Choice</a:t>
            </a:r>
          </a:p>
          <a:p>
            <a:r>
              <a:rPr lang="en-US" dirty="0" smtClean="0"/>
              <a:t> and Majority Rule</a:t>
            </a:r>
            <a:endParaRPr lang="en-US" dirty="0"/>
          </a:p>
        </p:txBody>
      </p:sp>
      <p:sp>
        <p:nvSpPr>
          <p:cNvPr id="6" name="TextBox 5"/>
          <p:cNvSpPr txBox="1"/>
          <p:nvPr/>
        </p:nvSpPr>
        <p:spPr>
          <a:xfrm>
            <a:off x="6248400" y="779435"/>
            <a:ext cx="2544351" cy="369332"/>
          </a:xfrm>
          <a:prstGeom prst="rect">
            <a:avLst/>
          </a:prstGeom>
          <a:noFill/>
        </p:spPr>
        <p:txBody>
          <a:bodyPr wrap="none" rtlCol="0">
            <a:spAutoFit/>
          </a:bodyPr>
          <a:lstStyle/>
          <a:p>
            <a:r>
              <a:rPr lang="en-US" dirty="0" smtClean="0"/>
              <a:t>Median Voter Outcome</a:t>
            </a:r>
            <a:endParaRPr lang="en-US" dirty="0"/>
          </a:p>
        </p:txBody>
      </p:sp>
      <p:sp>
        <p:nvSpPr>
          <p:cNvPr id="7" name="TextBox 6"/>
          <p:cNvSpPr txBox="1"/>
          <p:nvPr/>
        </p:nvSpPr>
        <p:spPr>
          <a:xfrm flipH="1">
            <a:off x="457200" y="4495800"/>
            <a:ext cx="3810000" cy="369332"/>
          </a:xfrm>
          <a:prstGeom prst="rect">
            <a:avLst/>
          </a:prstGeom>
          <a:noFill/>
        </p:spPr>
        <p:txBody>
          <a:bodyPr wrap="square" rtlCol="0">
            <a:spAutoFit/>
          </a:bodyPr>
          <a:lstStyle/>
          <a:p>
            <a:r>
              <a:rPr lang="en-US" dirty="0" smtClean="0"/>
              <a:t>Cyclical Majority Outcome</a:t>
            </a:r>
            <a:endParaRPr lang="en-US" dirty="0"/>
          </a:p>
        </p:txBody>
      </p:sp>
    </p:spTree>
    <p:extLst>
      <p:ext uri="{BB962C8B-B14F-4D97-AF65-F5344CB8AC3E}">
        <p14:creationId xmlns:p14="http://schemas.microsoft.com/office/powerpoint/2010/main" val="398067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3581400"/>
            <a:ext cx="4572000" cy="1477328"/>
          </a:xfrm>
          <a:prstGeom prst="rect">
            <a:avLst/>
          </a:prstGeom>
        </p:spPr>
        <p:txBody>
          <a:bodyPr>
            <a:spAutoFit/>
          </a:bodyPr>
          <a:lstStyle/>
          <a:p>
            <a:pPr marL="0" marR="0">
              <a:spcBef>
                <a:spcPts val="0"/>
              </a:spcBef>
              <a:spcAft>
                <a:spcPts val="0"/>
              </a:spcAft>
            </a:pPr>
            <a:r>
              <a:rPr lang="en-US" dirty="0">
                <a:latin typeface="CG Times"/>
                <a:ea typeface="Times New Roman" panose="02020603050405020304" pitchFamily="18" charset="0"/>
              </a:rPr>
              <a:t>Strategic Voting-Pliny</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CG Times"/>
                <a:ea typeface="Times New Roman" panose="02020603050405020304" pitchFamily="18" charset="0"/>
              </a:rPr>
              <a:t>	1st	2cd	3rd</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CG Times"/>
                <a:ea typeface="Times New Roman" panose="02020603050405020304" pitchFamily="18" charset="0"/>
              </a:rPr>
              <a:t>A	a	b	d</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CG Times"/>
                <a:ea typeface="Times New Roman" panose="02020603050405020304" pitchFamily="18" charset="0"/>
              </a:rPr>
              <a:t>B	b	a	d</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CG Times"/>
                <a:ea typeface="Times New Roman" panose="02020603050405020304" pitchFamily="18" charset="0"/>
              </a:rPr>
              <a:t>D	d	b	a</a:t>
            </a:r>
            <a:endParaRPr lang="en-US" sz="18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1905000" y="5486400"/>
            <a:ext cx="1120820" cy="923330"/>
          </a:xfrm>
          <a:prstGeom prst="rect">
            <a:avLst/>
          </a:prstGeom>
          <a:noFill/>
        </p:spPr>
        <p:txBody>
          <a:bodyPr wrap="none" rtlCol="0">
            <a:spAutoFit/>
          </a:bodyPr>
          <a:lstStyle/>
          <a:p>
            <a:r>
              <a:rPr lang="en-US" dirty="0"/>
              <a:t>a</a:t>
            </a:r>
            <a:r>
              <a:rPr lang="en-US" dirty="0" smtClean="0"/>
              <a:t>  acquit</a:t>
            </a:r>
          </a:p>
          <a:p>
            <a:r>
              <a:rPr lang="en-US" dirty="0" smtClean="0"/>
              <a:t>b  banish</a:t>
            </a:r>
          </a:p>
          <a:p>
            <a:r>
              <a:rPr lang="en-US" dirty="0" smtClean="0"/>
              <a:t>d  </a:t>
            </a:r>
            <a:r>
              <a:rPr lang="en-US" dirty="0"/>
              <a:t>d</a:t>
            </a:r>
            <a:r>
              <a:rPr lang="en-US" dirty="0" smtClean="0"/>
              <a:t>eath</a:t>
            </a:r>
            <a:endParaRPr lang="en-US" dirty="0"/>
          </a:p>
        </p:txBody>
      </p:sp>
      <p:sp>
        <p:nvSpPr>
          <p:cNvPr id="6" name="TextBox 5"/>
          <p:cNvSpPr txBox="1"/>
          <p:nvPr/>
        </p:nvSpPr>
        <p:spPr>
          <a:xfrm>
            <a:off x="1828800" y="914400"/>
            <a:ext cx="3810000" cy="923330"/>
          </a:xfrm>
          <a:prstGeom prst="rect">
            <a:avLst/>
          </a:prstGeom>
          <a:noFill/>
        </p:spPr>
        <p:txBody>
          <a:bodyPr wrap="square" rtlCol="0">
            <a:spAutoFit/>
          </a:bodyPr>
          <a:lstStyle/>
          <a:p>
            <a:r>
              <a:rPr lang="en-US" dirty="0" smtClean="0"/>
              <a:t>Non-single peaked preferences?</a:t>
            </a:r>
          </a:p>
          <a:p>
            <a:endParaRPr lang="en-US" dirty="0"/>
          </a:p>
          <a:p>
            <a:r>
              <a:rPr lang="en-US" dirty="0" smtClean="0"/>
              <a:t>Public and private education</a:t>
            </a:r>
            <a:endParaRPr lang="en-US" dirty="0"/>
          </a:p>
        </p:txBody>
      </p:sp>
    </p:spTree>
    <p:extLst>
      <p:ext uri="{BB962C8B-B14F-4D97-AF65-F5344CB8AC3E}">
        <p14:creationId xmlns:p14="http://schemas.microsoft.com/office/powerpoint/2010/main" val="83973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63562"/>
          </a:xfrm>
        </p:spPr>
        <p:txBody>
          <a:bodyPr/>
          <a:lstStyle/>
          <a:p>
            <a:r>
              <a:rPr lang="en-US" sz="3200" dirty="0" smtClean="0"/>
              <a:t>Benefit Cost Analysis</a:t>
            </a:r>
            <a:endParaRPr lang="en-US" sz="3200" dirty="0"/>
          </a:p>
        </p:txBody>
      </p:sp>
      <p:sp>
        <p:nvSpPr>
          <p:cNvPr id="6" name="Content Placeholder 5"/>
          <p:cNvSpPr>
            <a:spLocks noGrp="1"/>
          </p:cNvSpPr>
          <p:nvPr>
            <p:ph idx="1"/>
          </p:nvPr>
        </p:nvSpPr>
        <p:spPr>
          <a:xfrm>
            <a:off x="457200" y="838201"/>
            <a:ext cx="8229600" cy="2895600"/>
          </a:xfrm>
        </p:spPr>
        <p:txBody>
          <a:bodyPr/>
          <a:lstStyle/>
          <a:p>
            <a:r>
              <a:rPr lang="en-US" dirty="0" smtClean="0"/>
              <a:t>Specify </a:t>
            </a:r>
            <a:r>
              <a:rPr lang="en-US" dirty="0"/>
              <a:t>objectives--benefits and costs</a:t>
            </a:r>
          </a:p>
          <a:p>
            <a:r>
              <a:rPr lang="en-US" dirty="0" smtClean="0"/>
              <a:t>Measure </a:t>
            </a:r>
            <a:r>
              <a:rPr lang="en-US" dirty="0"/>
              <a:t>output and costs in physical </a:t>
            </a:r>
            <a:r>
              <a:rPr lang="en-US" dirty="0" smtClean="0"/>
              <a:t>terms</a:t>
            </a:r>
          </a:p>
          <a:p>
            <a:r>
              <a:rPr lang="en-US" dirty="0" smtClean="0"/>
              <a:t>Place </a:t>
            </a:r>
            <a:r>
              <a:rPr lang="en-US" dirty="0"/>
              <a:t>a </a:t>
            </a:r>
            <a:r>
              <a:rPr lang="en-US" dirty="0" smtClean="0"/>
              <a:t>dollar value </a:t>
            </a:r>
            <a:r>
              <a:rPr lang="en-US" dirty="0"/>
              <a:t>on b &amp; c.</a:t>
            </a:r>
          </a:p>
          <a:p>
            <a:r>
              <a:rPr lang="en-US" dirty="0" smtClean="0"/>
              <a:t>Compare </a:t>
            </a:r>
            <a:r>
              <a:rPr lang="en-US" dirty="0"/>
              <a:t>with alternatives (discounting)</a:t>
            </a:r>
          </a:p>
          <a:p>
            <a:endParaRPr lang="en-US" dirty="0"/>
          </a:p>
        </p:txBody>
      </p:sp>
      <p:pic>
        <p:nvPicPr>
          <p:cNvPr id="4" name="Picture 3"/>
          <p:cNvPicPr>
            <a:picLocks noChangeAspect="1"/>
          </p:cNvPicPr>
          <p:nvPr/>
        </p:nvPicPr>
        <p:blipFill>
          <a:blip r:embed="rId2"/>
          <a:stretch>
            <a:fillRect/>
          </a:stretch>
        </p:blipFill>
        <p:spPr>
          <a:xfrm>
            <a:off x="765633" y="4419600"/>
            <a:ext cx="4994772" cy="2057400"/>
          </a:xfrm>
          <a:prstGeom prst="rect">
            <a:avLst/>
          </a:prstGeom>
        </p:spPr>
      </p:pic>
    </p:spTree>
    <p:extLst>
      <p:ext uri="{BB962C8B-B14F-4D97-AF65-F5344CB8AC3E}">
        <p14:creationId xmlns:p14="http://schemas.microsoft.com/office/powerpoint/2010/main" val="1234992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79777"/>
            <a:ext cx="8534400" cy="5632311"/>
          </a:xfrm>
          <a:prstGeom prst="rect">
            <a:avLst/>
          </a:prstGeom>
        </p:spPr>
        <p:txBody>
          <a:bodyPr wrap="square">
            <a:spAutoFit/>
          </a:bodyPr>
          <a:lstStyle/>
          <a:p>
            <a:endParaRPr lang="en-US" sz="1400" dirty="0" smtClean="0"/>
          </a:p>
          <a:p>
            <a:r>
              <a:rPr lang="en-US" sz="1400" dirty="0" smtClean="0">
                <a:hlinkClick r:id="rId2"/>
              </a:rPr>
              <a:t>Circular Flow of Market Economy </a:t>
            </a:r>
            <a:r>
              <a:rPr lang="en-US" sz="1400" dirty="0">
                <a:hlinkClick r:id="rId2"/>
              </a:rPr>
              <a:t>(Khan Academy</a:t>
            </a:r>
            <a:r>
              <a:rPr lang="en-US" sz="1400" dirty="0" smtClean="0">
                <a:hlinkClick r:id="rId2"/>
              </a:rPr>
              <a:t>)</a:t>
            </a:r>
            <a:endParaRPr lang="en-US" sz="1400" dirty="0"/>
          </a:p>
          <a:p>
            <a:endParaRPr lang="en-US" sz="1400" dirty="0" smtClean="0"/>
          </a:p>
          <a:p>
            <a:r>
              <a:rPr lang="en-US" sz="1400" dirty="0" smtClean="0">
                <a:hlinkClick r:id="rId3"/>
              </a:rPr>
              <a:t>Supply </a:t>
            </a:r>
            <a:r>
              <a:rPr lang="en-US" sz="1400" dirty="0">
                <a:hlinkClick r:id="rId3"/>
              </a:rPr>
              <a:t>and Demand (Khan Academy</a:t>
            </a:r>
            <a:r>
              <a:rPr lang="en-US" sz="1400" dirty="0" smtClean="0">
                <a:hlinkClick r:id="rId3"/>
              </a:rPr>
              <a:t>)</a:t>
            </a:r>
            <a:r>
              <a:rPr lang="en-US" dirty="0" smtClean="0">
                <a:hlinkClick r:id="rId3"/>
              </a:rPr>
              <a:t> </a:t>
            </a:r>
            <a:endParaRPr lang="en-US" dirty="0"/>
          </a:p>
          <a:p>
            <a:endParaRPr lang="en-US" sz="1400" dirty="0" smtClean="0"/>
          </a:p>
          <a:p>
            <a:r>
              <a:rPr lang="en-US" sz="1400" dirty="0" smtClean="0">
                <a:hlinkClick r:id="rId4"/>
              </a:rPr>
              <a:t>Economic Efficiency (Khan Academy)</a:t>
            </a:r>
            <a:endParaRPr lang="en-US" sz="1400" dirty="0" smtClean="0"/>
          </a:p>
          <a:p>
            <a:endParaRPr lang="en-US" sz="1400" dirty="0" smtClean="0"/>
          </a:p>
          <a:p>
            <a:r>
              <a:rPr lang="en-US" sz="1400" dirty="0" smtClean="0">
                <a:hlinkClick r:id="rId5"/>
              </a:rPr>
              <a:t>Consumer </a:t>
            </a:r>
            <a:r>
              <a:rPr lang="en-US" sz="1400" dirty="0">
                <a:hlinkClick r:id="rId5"/>
              </a:rPr>
              <a:t>and Producer Surplus (Khan Academy)</a:t>
            </a:r>
            <a:endParaRPr lang="en-US" sz="1400" dirty="0"/>
          </a:p>
          <a:p>
            <a:endParaRPr lang="en-US" sz="1400" dirty="0" smtClean="0"/>
          </a:p>
          <a:p>
            <a:r>
              <a:rPr lang="en-US" sz="1400" dirty="0" smtClean="0">
                <a:hlinkClick r:id="rId6"/>
              </a:rPr>
              <a:t>Public Goods and Externalities</a:t>
            </a:r>
            <a:endParaRPr lang="en-US" sz="1400" dirty="0" smtClean="0"/>
          </a:p>
          <a:p>
            <a:endParaRPr lang="en-US" sz="1000" dirty="0"/>
          </a:p>
          <a:p>
            <a:pPr lvl="0"/>
            <a:r>
              <a:rPr lang="en-US" sz="1400" dirty="0">
                <a:solidFill>
                  <a:srgbClr val="000000"/>
                </a:solidFill>
              </a:rPr>
              <a:t>Public </a:t>
            </a:r>
            <a:r>
              <a:rPr lang="en-US" sz="1400" dirty="0" smtClean="0">
                <a:solidFill>
                  <a:srgbClr val="000000"/>
                </a:solidFill>
              </a:rPr>
              <a:t>Choice</a:t>
            </a:r>
          </a:p>
          <a:p>
            <a:pPr lvl="0"/>
            <a:r>
              <a:rPr lang="en-US" sz="1400" dirty="0" smtClean="0">
                <a:solidFill>
                  <a:srgbClr val="000000"/>
                </a:solidFill>
                <a:hlinkClick r:id="rId7"/>
              </a:rPr>
              <a:t>Cyclical Majority I</a:t>
            </a:r>
            <a:r>
              <a:rPr lang="en-US" sz="1400" dirty="0" smtClean="0">
                <a:solidFill>
                  <a:srgbClr val="000000"/>
                </a:solidFill>
              </a:rPr>
              <a:t>  and </a:t>
            </a:r>
            <a:r>
              <a:rPr lang="en-US" sz="1400" dirty="0">
                <a:solidFill>
                  <a:srgbClr val="000000"/>
                </a:solidFill>
                <a:hlinkClick r:id="rId8"/>
              </a:rPr>
              <a:t>Cyclical Majority </a:t>
            </a:r>
            <a:r>
              <a:rPr lang="en-US" sz="1400" dirty="0" smtClean="0">
                <a:solidFill>
                  <a:srgbClr val="000000"/>
                </a:solidFill>
                <a:hlinkClick r:id="rId8"/>
              </a:rPr>
              <a:t>II</a:t>
            </a:r>
            <a:r>
              <a:rPr lang="en-US" sz="1400" dirty="0" smtClean="0">
                <a:solidFill>
                  <a:srgbClr val="000000"/>
                </a:solidFill>
              </a:rPr>
              <a:t>, </a:t>
            </a:r>
            <a:r>
              <a:rPr lang="en-US" sz="1400" dirty="0" smtClean="0">
                <a:solidFill>
                  <a:srgbClr val="000000"/>
                </a:solidFill>
                <a:hlinkClick r:id="rId9"/>
              </a:rPr>
              <a:t>Median Voter Theorem</a:t>
            </a:r>
            <a:r>
              <a:rPr lang="en-US" sz="1400" dirty="0" smtClean="0">
                <a:solidFill>
                  <a:srgbClr val="000000"/>
                </a:solidFill>
              </a:rPr>
              <a:t>, </a:t>
            </a:r>
            <a:r>
              <a:rPr lang="en-US" sz="1400" dirty="0" smtClean="0">
                <a:solidFill>
                  <a:srgbClr val="000000"/>
                </a:solidFill>
                <a:hlinkClick r:id="rId10"/>
              </a:rPr>
              <a:t>Median Voter Example</a:t>
            </a:r>
            <a:r>
              <a:rPr lang="en-US" sz="1400" dirty="0" smtClean="0">
                <a:solidFill>
                  <a:srgbClr val="000000"/>
                </a:solidFill>
              </a:rPr>
              <a:t>, </a:t>
            </a:r>
            <a:r>
              <a:rPr lang="en-US" sz="1400" dirty="0" smtClean="0">
                <a:solidFill>
                  <a:srgbClr val="000000"/>
                </a:solidFill>
                <a:hlinkClick r:id="rId11"/>
              </a:rPr>
              <a:t>Rent-seeking</a:t>
            </a:r>
            <a:endParaRPr lang="en-US" sz="1400" dirty="0" smtClean="0">
              <a:solidFill>
                <a:srgbClr val="000000"/>
              </a:solidFill>
            </a:endParaRPr>
          </a:p>
          <a:p>
            <a:pPr lvl="0"/>
            <a:endParaRPr lang="en-US" sz="1400" dirty="0" smtClean="0">
              <a:solidFill>
                <a:srgbClr val="000000"/>
              </a:solidFill>
              <a:hlinkClick r:id="rId12"/>
            </a:endParaRPr>
          </a:p>
          <a:p>
            <a:r>
              <a:rPr lang="en-US" sz="1400" dirty="0" smtClean="0">
                <a:solidFill>
                  <a:srgbClr val="000000"/>
                </a:solidFill>
              </a:rPr>
              <a:t>Discounting</a:t>
            </a:r>
            <a:endParaRPr lang="en-US" sz="1400" dirty="0">
              <a:solidFill>
                <a:srgbClr val="000000"/>
              </a:solidFill>
            </a:endParaRPr>
          </a:p>
          <a:p>
            <a:pPr lvl="0"/>
            <a:r>
              <a:rPr lang="en-US" sz="1400" dirty="0" smtClean="0">
                <a:solidFill>
                  <a:srgbClr val="000000"/>
                </a:solidFill>
                <a:hlinkClick r:id="rId12"/>
              </a:rPr>
              <a:t>Time Value of Money, Present Value and Discounting (Khan Academy)</a:t>
            </a:r>
            <a:endParaRPr lang="en-US" sz="1400" dirty="0" smtClean="0">
              <a:solidFill>
                <a:srgbClr val="000000"/>
              </a:solidFill>
            </a:endParaRPr>
          </a:p>
          <a:p>
            <a:pPr lvl="0"/>
            <a:endParaRPr lang="en-US" sz="1400" dirty="0" smtClean="0">
              <a:solidFill>
                <a:srgbClr val="000000"/>
              </a:solidFill>
            </a:endParaRPr>
          </a:p>
          <a:p>
            <a:pPr lvl="0"/>
            <a:r>
              <a:rPr lang="en-US" sz="1400" dirty="0" smtClean="0">
                <a:solidFill>
                  <a:srgbClr val="000000"/>
                </a:solidFill>
              </a:rPr>
              <a:t>Redistribution</a:t>
            </a:r>
          </a:p>
          <a:p>
            <a:pPr lvl="0"/>
            <a:r>
              <a:rPr lang="en-US" sz="1400" dirty="0" smtClean="0">
                <a:solidFill>
                  <a:srgbClr val="000000"/>
                </a:solidFill>
                <a:hlinkClick r:id="rId13"/>
              </a:rPr>
              <a:t>Income Inequality</a:t>
            </a:r>
            <a:r>
              <a:rPr lang="en-US" sz="1400" dirty="0" smtClean="0">
                <a:solidFill>
                  <a:srgbClr val="000000"/>
                </a:solidFill>
              </a:rPr>
              <a:t> </a:t>
            </a:r>
            <a:r>
              <a:rPr lang="en-US" sz="1400" dirty="0" smtClean="0">
                <a:solidFill>
                  <a:srgbClr val="000000"/>
                </a:solidFill>
                <a:hlinkClick r:id="rId14"/>
              </a:rPr>
              <a:t>Negative Income Tax</a:t>
            </a:r>
            <a:r>
              <a:rPr lang="en-US" sz="1400" dirty="0" smtClean="0">
                <a:solidFill>
                  <a:srgbClr val="000000"/>
                </a:solidFill>
              </a:rPr>
              <a:t>  </a:t>
            </a:r>
            <a:r>
              <a:rPr lang="en-US" sz="1400" dirty="0" smtClean="0">
                <a:solidFill>
                  <a:srgbClr val="000000"/>
                </a:solidFill>
                <a:hlinkClick r:id="rId15"/>
              </a:rPr>
              <a:t>Earned Income Tax Credit</a:t>
            </a:r>
            <a:endParaRPr lang="en-US" sz="1400" dirty="0" smtClean="0">
              <a:solidFill>
                <a:srgbClr val="000000"/>
              </a:solidFill>
            </a:endParaRPr>
          </a:p>
          <a:p>
            <a:pPr lvl="0"/>
            <a:endParaRPr lang="en-US" sz="1400" dirty="0">
              <a:solidFill>
                <a:srgbClr val="000000"/>
              </a:solidFill>
            </a:endParaRPr>
          </a:p>
          <a:p>
            <a:pPr lvl="0"/>
            <a:r>
              <a:rPr lang="en-US" sz="1400" dirty="0" smtClean="0">
                <a:solidFill>
                  <a:srgbClr val="000000"/>
                </a:solidFill>
              </a:rPr>
              <a:t>Asymmetric Information</a:t>
            </a:r>
            <a:endParaRPr lang="en-US" sz="1400" dirty="0" smtClean="0">
              <a:solidFill>
                <a:srgbClr val="000000"/>
              </a:solidFill>
              <a:hlinkClick r:id="rId16"/>
            </a:endParaRPr>
          </a:p>
          <a:p>
            <a:pPr lvl="0"/>
            <a:r>
              <a:rPr lang="en-US" sz="1400" dirty="0" smtClean="0">
                <a:solidFill>
                  <a:srgbClr val="000000"/>
                </a:solidFill>
                <a:hlinkClick r:id="rId16"/>
              </a:rPr>
              <a:t>Asymmetric Information</a:t>
            </a:r>
            <a:r>
              <a:rPr lang="en-US" sz="1400" dirty="0">
                <a:solidFill>
                  <a:srgbClr val="000000"/>
                </a:solidFill>
              </a:rPr>
              <a:t>,</a:t>
            </a:r>
            <a:r>
              <a:rPr lang="en-US" sz="1400" dirty="0" smtClean="0">
                <a:solidFill>
                  <a:srgbClr val="000000"/>
                </a:solidFill>
              </a:rPr>
              <a:t>  </a:t>
            </a:r>
            <a:r>
              <a:rPr lang="en-US" sz="1400" dirty="0" smtClean="0">
                <a:solidFill>
                  <a:srgbClr val="000000"/>
                </a:solidFill>
                <a:hlinkClick r:id="rId17"/>
              </a:rPr>
              <a:t>Moral Hazard</a:t>
            </a:r>
            <a:r>
              <a:rPr lang="en-US" sz="1400" dirty="0" smtClean="0">
                <a:solidFill>
                  <a:srgbClr val="000000"/>
                </a:solidFill>
              </a:rPr>
              <a:t>, </a:t>
            </a:r>
            <a:r>
              <a:rPr lang="en-US" sz="1400" dirty="0" smtClean="0">
                <a:solidFill>
                  <a:srgbClr val="000000"/>
                </a:solidFill>
                <a:hlinkClick r:id="rId18"/>
              </a:rPr>
              <a:t>Adverse Selection in Health Insurance</a:t>
            </a:r>
            <a:endParaRPr lang="en-US" sz="1400" dirty="0" smtClean="0">
              <a:solidFill>
                <a:srgbClr val="000000"/>
              </a:solidFill>
            </a:endParaRPr>
          </a:p>
          <a:p>
            <a:pPr lvl="0"/>
            <a:endParaRPr lang="en-US" sz="1400" dirty="0">
              <a:solidFill>
                <a:srgbClr val="000000"/>
              </a:solidFill>
            </a:endParaRPr>
          </a:p>
          <a:p>
            <a:pPr lvl="0"/>
            <a:r>
              <a:rPr lang="en-US" sz="1400" dirty="0" smtClean="0">
                <a:solidFill>
                  <a:srgbClr val="000000"/>
                </a:solidFill>
                <a:hlinkClick r:id="rId19"/>
              </a:rPr>
              <a:t>Social Security Introduction</a:t>
            </a:r>
            <a:endParaRPr lang="en-US" sz="1000" dirty="0"/>
          </a:p>
          <a:p>
            <a:endParaRPr lang="en-US" sz="1400" u="sng" dirty="0"/>
          </a:p>
          <a:p>
            <a:endParaRPr lang="en-US" sz="1000" dirty="0"/>
          </a:p>
        </p:txBody>
      </p:sp>
      <p:sp>
        <p:nvSpPr>
          <p:cNvPr id="4" name="TextBox 3"/>
          <p:cNvSpPr txBox="1"/>
          <p:nvPr/>
        </p:nvSpPr>
        <p:spPr>
          <a:xfrm>
            <a:off x="1905000" y="318112"/>
            <a:ext cx="4495800" cy="461665"/>
          </a:xfrm>
          <a:prstGeom prst="rect">
            <a:avLst/>
          </a:prstGeom>
          <a:noFill/>
        </p:spPr>
        <p:txBody>
          <a:bodyPr wrap="square" rtlCol="0">
            <a:spAutoFit/>
          </a:bodyPr>
          <a:lstStyle/>
          <a:p>
            <a:pPr algn="ctr"/>
            <a:r>
              <a:rPr lang="en-US" sz="2400" dirty="0" smtClean="0"/>
              <a:t>Short On-Line Lectures</a:t>
            </a:r>
            <a:endParaRPr lang="en-US" sz="2400" dirty="0"/>
          </a:p>
        </p:txBody>
      </p:sp>
    </p:spTree>
    <p:extLst>
      <p:ext uri="{BB962C8B-B14F-4D97-AF65-F5344CB8AC3E}">
        <p14:creationId xmlns:p14="http://schemas.microsoft.com/office/powerpoint/2010/main" val="268239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3200" dirty="0" smtClean="0"/>
              <a:t>Benefit Cost Example </a:t>
            </a:r>
            <a:endParaRPr lang="en-US" sz="3200" dirty="0"/>
          </a:p>
        </p:txBody>
      </p:sp>
      <p:pic>
        <p:nvPicPr>
          <p:cNvPr id="5" name="Picture 4"/>
          <p:cNvPicPr>
            <a:picLocks noChangeAspect="1"/>
          </p:cNvPicPr>
          <p:nvPr/>
        </p:nvPicPr>
        <p:blipFill>
          <a:blip r:embed="rId2"/>
          <a:stretch>
            <a:fillRect/>
          </a:stretch>
        </p:blipFill>
        <p:spPr>
          <a:xfrm>
            <a:off x="685800" y="947713"/>
            <a:ext cx="8108816" cy="2071688"/>
          </a:xfrm>
          <a:prstGeom prst="rect">
            <a:avLst/>
          </a:prstGeom>
        </p:spPr>
      </p:pic>
      <p:pic>
        <p:nvPicPr>
          <p:cNvPr id="6" name="Picture 5"/>
          <p:cNvPicPr>
            <a:picLocks noChangeAspect="1"/>
          </p:cNvPicPr>
          <p:nvPr/>
        </p:nvPicPr>
        <p:blipFill>
          <a:blip r:embed="rId3"/>
          <a:stretch>
            <a:fillRect/>
          </a:stretch>
        </p:blipFill>
        <p:spPr>
          <a:xfrm>
            <a:off x="1524001" y="3200400"/>
            <a:ext cx="6096000" cy="3273225"/>
          </a:xfrm>
          <a:prstGeom prst="rect">
            <a:avLst/>
          </a:prstGeom>
        </p:spPr>
      </p:pic>
    </p:spTree>
    <p:extLst>
      <p:ext uri="{BB962C8B-B14F-4D97-AF65-F5344CB8AC3E}">
        <p14:creationId xmlns:p14="http://schemas.microsoft.com/office/powerpoint/2010/main" val="2166609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sz="3200" dirty="0" smtClean="0"/>
              <a:t>Importance of Discounting</a:t>
            </a:r>
            <a:endParaRPr lang="en-US" sz="3200" dirty="0"/>
          </a:p>
        </p:txBody>
      </p:sp>
      <p:pic>
        <p:nvPicPr>
          <p:cNvPr id="3" name="Picture 2"/>
          <p:cNvPicPr>
            <a:picLocks noChangeAspect="1"/>
          </p:cNvPicPr>
          <p:nvPr/>
        </p:nvPicPr>
        <p:blipFill>
          <a:blip r:embed="rId2"/>
          <a:stretch>
            <a:fillRect/>
          </a:stretch>
        </p:blipFill>
        <p:spPr>
          <a:xfrm>
            <a:off x="1447800" y="940324"/>
            <a:ext cx="5943600" cy="5549994"/>
          </a:xfrm>
          <a:prstGeom prst="rect">
            <a:avLst/>
          </a:prstGeom>
        </p:spPr>
      </p:pic>
    </p:spTree>
    <p:extLst>
      <p:ext uri="{BB962C8B-B14F-4D97-AF65-F5344CB8AC3E}">
        <p14:creationId xmlns:p14="http://schemas.microsoft.com/office/powerpoint/2010/main" val="1489233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383" y="604368"/>
            <a:ext cx="8137399" cy="2682659"/>
          </a:xfrm>
        </p:spPr>
        <p:txBody>
          <a:bodyPr/>
          <a:lstStyle/>
          <a:p>
            <a:pPr eaLnBrk="1" hangingPunct="1"/>
            <a:r>
              <a:rPr lang="en-US" altLang="en-US" sz="3200" b="1" dirty="0"/>
              <a:t>ECON 411</a:t>
            </a:r>
            <a:br>
              <a:rPr lang="en-US" altLang="en-US" sz="3200" b="1" dirty="0"/>
            </a:br>
            <a:r>
              <a:rPr lang="en-US" altLang="en-US" sz="3200" b="1" dirty="0"/>
              <a:t>Public Sector Economics</a:t>
            </a:r>
            <a:br>
              <a:rPr lang="en-US" altLang="en-US" sz="3200" b="1" dirty="0"/>
            </a:br>
            <a:r>
              <a:rPr lang="en-US" altLang="en-US" sz="3200" b="1" dirty="0"/>
              <a:t>PowerPoint Material</a:t>
            </a:r>
            <a:br>
              <a:rPr lang="en-US" altLang="en-US" sz="3200" b="1" dirty="0"/>
            </a:br>
            <a:r>
              <a:rPr lang="en-US" altLang="en-US" sz="3200" b="1" dirty="0"/>
              <a:t>2020</a:t>
            </a:r>
          </a:p>
        </p:txBody>
      </p:sp>
      <p:sp>
        <p:nvSpPr>
          <p:cNvPr id="2052" name="Text Box 4"/>
          <p:cNvSpPr txBox="1">
            <a:spLocks noChangeArrowheads="1"/>
          </p:cNvSpPr>
          <p:nvPr/>
        </p:nvSpPr>
        <p:spPr bwMode="auto">
          <a:xfrm>
            <a:off x="1752600" y="4684713"/>
            <a:ext cx="571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p>
        </p:txBody>
      </p:sp>
      <p:sp>
        <p:nvSpPr>
          <p:cNvPr id="2053" name="Rectangle 5"/>
          <p:cNvSpPr>
            <a:spLocks noChangeArrowheads="1"/>
          </p:cNvSpPr>
          <p:nvPr/>
        </p:nvSpPr>
        <p:spPr bwMode="auto">
          <a:xfrm>
            <a:off x="1676400" y="4572000"/>
            <a:ext cx="6096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en-US" sz="1800" b="1" dirty="0"/>
              <a:t>J. Fred Giertz</a:t>
            </a:r>
          </a:p>
          <a:p>
            <a:pPr algn="ctr" eaLnBrk="1" hangingPunct="1">
              <a:spcBef>
                <a:spcPct val="0"/>
              </a:spcBef>
              <a:buFontTx/>
              <a:buNone/>
            </a:pPr>
            <a:r>
              <a:rPr kumimoji="1" lang="en-US" altLang="en-US" sz="1800" b="1" dirty="0"/>
              <a:t>Institute of Government and Public Affairs and Department of Economics</a:t>
            </a:r>
          </a:p>
          <a:p>
            <a:pPr algn="ctr" eaLnBrk="1" hangingPunct="1">
              <a:spcBef>
                <a:spcPct val="0"/>
              </a:spcBef>
              <a:buFontTx/>
              <a:buNone/>
            </a:pPr>
            <a:r>
              <a:rPr kumimoji="1" lang="en-US" altLang="en-US" sz="1800" b="1" dirty="0"/>
              <a:t>University of Illinois at Urbana</a:t>
            </a:r>
          </a:p>
        </p:txBody>
      </p:sp>
    </p:spTree>
    <p:extLst>
      <p:ext uri="{BB962C8B-B14F-4D97-AF65-F5344CB8AC3E}">
        <p14:creationId xmlns:p14="http://schemas.microsoft.com/office/powerpoint/2010/main" val="305116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53897" y="-84562"/>
            <a:ext cx="5159114" cy="6625388"/>
          </a:xfrm>
          <a:prstGeom prst="rect">
            <a:avLst/>
          </a:prstGeom>
        </p:spPr>
      </p:pic>
    </p:spTree>
    <p:extLst>
      <p:ext uri="{BB962C8B-B14F-4D97-AF65-F5344CB8AC3E}">
        <p14:creationId xmlns:p14="http://schemas.microsoft.com/office/powerpoint/2010/main" val="133004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7831" y="1270352"/>
            <a:ext cx="5297198" cy="5518375"/>
          </a:xfrm>
          <a:prstGeom prst="rect">
            <a:avLst/>
          </a:prstGeom>
        </p:spPr>
      </p:pic>
    </p:spTree>
    <p:extLst>
      <p:ext uri="{BB962C8B-B14F-4D97-AF65-F5344CB8AC3E}">
        <p14:creationId xmlns:p14="http://schemas.microsoft.com/office/powerpoint/2010/main" val="11951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400" dirty="0"/>
              <a:t>Public Sector Economics</a:t>
            </a:r>
          </a:p>
        </p:txBody>
      </p:sp>
      <p:sp>
        <p:nvSpPr>
          <p:cNvPr id="3" name="Content Placeholder 2"/>
          <p:cNvSpPr>
            <a:spLocks noGrp="1"/>
          </p:cNvSpPr>
          <p:nvPr>
            <p:ph idx="1"/>
          </p:nvPr>
        </p:nvSpPr>
        <p:spPr>
          <a:xfrm>
            <a:off x="457200" y="762000"/>
            <a:ext cx="8229600" cy="5791200"/>
          </a:xfrm>
        </p:spPr>
        <p:txBody>
          <a:bodyPr/>
          <a:lstStyle/>
          <a:p>
            <a:r>
              <a:rPr lang="en-US" sz="1600" dirty="0"/>
              <a:t>What is the class about?</a:t>
            </a:r>
          </a:p>
          <a:p>
            <a:pPr lvl="1"/>
            <a:r>
              <a:rPr lang="en-US" sz="1600" dirty="0"/>
              <a:t>Public finance, public sector economics, public economics, and public choice </a:t>
            </a:r>
          </a:p>
          <a:p>
            <a:pPr lvl="1"/>
            <a:endParaRPr lang="en-US" sz="1600" dirty="0"/>
          </a:p>
          <a:p>
            <a:r>
              <a:rPr lang="en-US" sz="1600" dirty="0"/>
              <a:t>Definition of Economics:  unlimited wants and scarcity--necessity of choice</a:t>
            </a:r>
          </a:p>
          <a:p>
            <a:pPr lvl="1"/>
            <a:r>
              <a:rPr lang="en-US" sz="1600" dirty="0"/>
              <a:t>Inclusiveness of definition--environment, crime, etc.</a:t>
            </a:r>
          </a:p>
          <a:p>
            <a:pPr lvl="1"/>
            <a:endParaRPr lang="en-US" sz="1600" dirty="0"/>
          </a:p>
          <a:p>
            <a:r>
              <a:rPr lang="en-US" sz="1600" dirty="0"/>
              <a:t>Micro vs. macro</a:t>
            </a:r>
          </a:p>
          <a:p>
            <a:pPr lvl="1"/>
            <a:r>
              <a:rPr lang="en-US" sz="1600" dirty="0"/>
              <a:t>This course largely micro, impact of government on allocative decisions (excluding regulation)--some macro involving fiscal policy choices and debt, economic growth </a:t>
            </a:r>
          </a:p>
          <a:p>
            <a:pPr lvl="1"/>
            <a:endParaRPr lang="en-US" sz="1600" dirty="0"/>
          </a:p>
          <a:p>
            <a:r>
              <a:rPr lang="en-US" sz="1600" dirty="0"/>
              <a:t>Approach:	</a:t>
            </a:r>
          </a:p>
          <a:p>
            <a:pPr lvl="1"/>
            <a:r>
              <a:rPr lang="en-US" sz="1600" dirty="0"/>
              <a:t>The role of government in a basically private enterprise economy. </a:t>
            </a:r>
          </a:p>
          <a:p>
            <a:pPr lvl="1"/>
            <a:r>
              <a:rPr lang="en-US" sz="1600" dirty="0"/>
              <a:t>Role and evaluation of market vs. role and evaluation of government--Market failure and government failure </a:t>
            </a:r>
          </a:p>
          <a:p>
            <a:pPr lvl="1"/>
            <a:r>
              <a:rPr lang="en-US" sz="1600" dirty="0"/>
              <a:t>View of government:  non-organic</a:t>
            </a:r>
          </a:p>
          <a:p>
            <a:pPr lvl="1"/>
            <a:r>
              <a:rPr lang="en-US" sz="1600" dirty="0"/>
              <a:t>Public choice approach--maximizing behavior extended to public sector activities</a:t>
            </a:r>
          </a:p>
          <a:p>
            <a:pPr lvl="1"/>
            <a:r>
              <a:rPr lang="en-US" sz="1600" dirty="0"/>
              <a:t>Which approach explains better?  Private maximizing vs. benevolent</a:t>
            </a:r>
          </a:p>
          <a:p>
            <a:pPr lvl="1"/>
            <a:r>
              <a:rPr lang="en-US" sz="1600" dirty="0"/>
              <a:t>Can you assume that government intervention necessarily improves outcomes</a:t>
            </a:r>
          </a:p>
          <a:p>
            <a:pPr lvl="1"/>
            <a:r>
              <a:rPr lang="en-US" sz="1600" dirty="0"/>
              <a:t>Example of voting--school finance issue</a:t>
            </a:r>
          </a:p>
          <a:p>
            <a:endParaRPr lang="en-US" sz="1600" dirty="0"/>
          </a:p>
        </p:txBody>
      </p:sp>
    </p:spTree>
    <p:extLst>
      <p:ext uri="{BB962C8B-B14F-4D97-AF65-F5344CB8AC3E}">
        <p14:creationId xmlns:p14="http://schemas.microsoft.com/office/powerpoint/2010/main" val="153239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79777"/>
            <a:ext cx="8534400" cy="4924425"/>
          </a:xfrm>
          <a:prstGeom prst="rect">
            <a:avLst/>
          </a:prstGeom>
        </p:spPr>
        <p:txBody>
          <a:bodyPr wrap="square">
            <a:spAutoFit/>
          </a:bodyPr>
          <a:lstStyle/>
          <a:p>
            <a:endParaRPr lang="en-US" sz="1400" dirty="0"/>
          </a:p>
          <a:p>
            <a:r>
              <a:rPr lang="en-US" sz="1400" dirty="0"/>
              <a:t>Circular Flow of Market Economy (Khan Academy):</a:t>
            </a:r>
          </a:p>
          <a:p>
            <a:r>
              <a:rPr lang="en-US" sz="1000" u="sng" dirty="0">
                <a:hlinkClick r:id="rId2"/>
              </a:rPr>
              <a:t>https://www.khanacademy.org/economics-finance-domain/macroeconomics/gdp-topic/circular-econ-gdp-tutorial/v/circular-flow-of-income-and-expenditures</a:t>
            </a:r>
            <a:endParaRPr lang="en-US" sz="1000" dirty="0"/>
          </a:p>
          <a:p>
            <a:endParaRPr lang="en-US" sz="1400" dirty="0"/>
          </a:p>
          <a:p>
            <a:r>
              <a:rPr lang="en-US" sz="1400" dirty="0"/>
              <a:t>Supply and Demand (Khan Academy):</a:t>
            </a:r>
            <a:r>
              <a:rPr lang="en-US" dirty="0"/>
              <a:t>  </a:t>
            </a:r>
          </a:p>
          <a:p>
            <a:r>
              <a:rPr lang="en-US" sz="1000" u="sng" dirty="0">
                <a:hlinkClick r:id="rId3"/>
              </a:rPr>
              <a:t>https://www.khanacademy.org/economics-finance-domain/microeconomics/supply-demand-equilibrium</a:t>
            </a:r>
            <a:endParaRPr lang="en-US" sz="1000" dirty="0"/>
          </a:p>
          <a:p>
            <a:endParaRPr lang="en-US" sz="1400" dirty="0"/>
          </a:p>
          <a:p>
            <a:r>
              <a:rPr lang="en-US" sz="1400" dirty="0"/>
              <a:t>Economic Efficiency (Khan Academy):</a:t>
            </a:r>
          </a:p>
          <a:p>
            <a:r>
              <a:rPr lang="en-US" sz="1000" dirty="0">
                <a:hlinkClick r:id="rId4"/>
              </a:rPr>
              <a:t>https://www.khanacademy.org/economics-finance-domain/microeconomics/consumer-producer-surplus/deadweight-loss-tutorial/a/demand-supply-and-efficiency-cnx</a:t>
            </a:r>
            <a:endParaRPr lang="en-US" sz="1000" dirty="0"/>
          </a:p>
          <a:p>
            <a:endParaRPr lang="en-US" sz="1400" dirty="0"/>
          </a:p>
          <a:p>
            <a:r>
              <a:rPr lang="en-US" sz="1400" dirty="0"/>
              <a:t>Consumer and Producer Surplus (Khan Academy)</a:t>
            </a:r>
          </a:p>
          <a:p>
            <a:r>
              <a:rPr lang="en-US" sz="1000" u="sng" dirty="0">
                <a:hlinkClick r:id="rId5"/>
              </a:rPr>
              <a:t>https://www.khanacademy.org/economics-finance-domain/microeconomics/consumer-producer-surplus/consumer-producer-surplus-tut</a:t>
            </a:r>
            <a:endParaRPr lang="en-US" sz="1000" u="sng" dirty="0"/>
          </a:p>
          <a:p>
            <a:endParaRPr lang="en-US" sz="1400" dirty="0"/>
          </a:p>
          <a:p>
            <a:r>
              <a:rPr lang="en-US" sz="1400" dirty="0"/>
              <a:t>Public Goods and Externalities</a:t>
            </a:r>
          </a:p>
          <a:p>
            <a:r>
              <a:rPr lang="en-US" sz="1000" dirty="0">
                <a:hlinkClick r:id="rId6"/>
              </a:rPr>
              <a:t>https://www.khanacademy.org/economics-finance-domain/microeconomics/consumer-producer-surplus/externalities-topic/a/public-goods-cnx</a:t>
            </a:r>
            <a:endParaRPr lang="en-US" sz="1000" dirty="0"/>
          </a:p>
          <a:p>
            <a:endParaRPr lang="en-US" sz="1000" dirty="0"/>
          </a:p>
          <a:p>
            <a:pPr lvl="0"/>
            <a:r>
              <a:rPr lang="en-US" sz="1400" dirty="0">
                <a:solidFill>
                  <a:srgbClr val="000000"/>
                </a:solidFill>
              </a:rPr>
              <a:t>Public Choice</a:t>
            </a:r>
          </a:p>
          <a:p>
            <a:pPr lvl="0"/>
            <a:r>
              <a:rPr lang="en-US" sz="1400" dirty="0">
                <a:solidFill>
                  <a:srgbClr val="000000"/>
                </a:solidFill>
                <a:hlinkClick r:id="rId7"/>
              </a:rPr>
              <a:t>Cyclical Majority I</a:t>
            </a:r>
            <a:r>
              <a:rPr lang="en-US" sz="1400" dirty="0">
                <a:solidFill>
                  <a:srgbClr val="000000"/>
                </a:solidFill>
              </a:rPr>
              <a:t>  and </a:t>
            </a:r>
            <a:r>
              <a:rPr lang="en-US" sz="1400" dirty="0">
                <a:solidFill>
                  <a:srgbClr val="000000"/>
                </a:solidFill>
                <a:hlinkClick r:id="rId8"/>
              </a:rPr>
              <a:t>Cyclical Majority II</a:t>
            </a:r>
            <a:r>
              <a:rPr lang="en-US" sz="1400" dirty="0">
                <a:solidFill>
                  <a:srgbClr val="000000"/>
                </a:solidFill>
              </a:rPr>
              <a:t>, </a:t>
            </a:r>
            <a:r>
              <a:rPr lang="en-US" sz="1400" dirty="0">
                <a:solidFill>
                  <a:srgbClr val="000000"/>
                </a:solidFill>
                <a:hlinkClick r:id="rId9"/>
              </a:rPr>
              <a:t>Median Voter Theorem</a:t>
            </a:r>
            <a:r>
              <a:rPr lang="en-US" sz="1400" dirty="0">
                <a:solidFill>
                  <a:srgbClr val="000000"/>
                </a:solidFill>
              </a:rPr>
              <a:t>, </a:t>
            </a:r>
            <a:r>
              <a:rPr lang="en-US" sz="1400" dirty="0">
                <a:solidFill>
                  <a:srgbClr val="000000"/>
                </a:solidFill>
                <a:hlinkClick r:id="rId10"/>
              </a:rPr>
              <a:t>Median Voter Example</a:t>
            </a:r>
            <a:endParaRPr lang="en-US" sz="1400" dirty="0">
              <a:solidFill>
                <a:srgbClr val="000000"/>
              </a:solidFill>
            </a:endParaRPr>
          </a:p>
          <a:p>
            <a:endParaRPr lang="en-US" sz="1400" dirty="0">
              <a:solidFill>
                <a:srgbClr val="000000"/>
              </a:solidFill>
            </a:endParaRPr>
          </a:p>
          <a:p>
            <a:pPr lvl="0"/>
            <a:endParaRPr lang="en-US" sz="1400" dirty="0">
              <a:solidFill>
                <a:srgbClr val="000000"/>
              </a:solidFill>
            </a:endParaRPr>
          </a:p>
          <a:p>
            <a:endParaRPr lang="en-US" sz="1000" dirty="0"/>
          </a:p>
          <a:p>
            <a:endParaRPr lang="en-US" sz="1400" u="sng" dirty="0"/>
          </a:p>
          <a:p>
            <a:endParaRPr lang="en-US" sz="1000" dirty="0"/>
          </a:p>
        </p:txBody>
      </p:sp>
      <p:sp>
        <p:nvSpPr>
          <p:cNvPr id="4" name="TextBox 3"/>
          <p:cNvSpPr txBox="1"/>
          <p:nvPr/>
        </p:nvSpPr>
        <p:spPr>
          <a:xfrm>
            <a:off x="1905000" y="318112"/>
            <a:ext cx="4495800" cy="461665"/>
          </a:xfrm>
          <a:prstGeom prst="rect">
            <a:avLst/>
          </a:prstGeom>
          <a:noFill/>
        </p:spPr>
        <p:txBody>
          <a:bodyPr wrap="square" rtlCol="0">
            <a:spAutoFit/>
          </a:bodyPr>
          <a:lstStyle/>
          <a:p>
            <a:pPr algn="ctr"/>
            <a:r>
              <a:rPr lang="en-US" sz="2400" dirty="0"/>
              <a:t>Short On-Line Lectures</a:t>
            </a:r>
          </a:p>
        </p:txBody>
      </p:sp>
    </p:spTree>
    <p:extLst>
      <p:ext uri="{BB962C8B-B14F-4D97-AF65-F5344CB8AC3E}">
        <p14:creationId xmlns:p14="http://schemas.microsoft.com/office/powerpoint/2010/main" val="371453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Role of the Market</a:t>
            </a:r>
          </a:p>
        </p:txBody>
      </p:sp>
      <p:sp>
        <p:nvSpPr>
          <p:cNvPr id="4099" name="Rectangle 3"/>
          <p:cNvSpPr>
            <a:spLocks noGrp="1" noChangeArrowheads="1"/>
          </p:cNvSpPr>
          <p:nvPr>
            <p:ph type="body" idx="1"/>
          </p:nvPr>
        </p:nvSpPr>
        <p:spPr/>
        <p:txBody>
          <a:bodyPr/>
          <a:lstStyle/>
          <a:p>
            <a:pPr eaLnBrk="1" hangingPunct="1"/>
            <a:r>
              <a:rPr lang="en-US" altLang="en-US" sz="2800" dirty="0"/>
              <a:t>Decentralized system can lead to desirable results</a:t>
            </a:r>
          </a:p>
          <a:p>
            <a:pPr eaLnBrk="1" hangingPunct="1"/>
            <a:r>
              <a:rPr lang="en-US" altLang="en-US" sz="2800" dirty="0"/>
              <a:t>Economic efficiency</a:t>
            </a:r>
          </a:p>
          <a:p>
            <a:pPr lvl="1" eaLnBrk="1" hangingPunct="1"/>
            <a:r>
              <a:rPr lang="en-US" altLang="en-US" sz="2400" dirty="0"/>
              <a:t>Maximizing net benefits</a:t>
            </a:r>
          </a:p>
          <a:p>
            <a:pPr lvl="1" eaLnBrk="1" hangingPunct="1"/>
            <a:r>
              <a:rPr lang="en-US" altLang="en-US" sz="2400" dirty="0"/>
              <a:t>Consumer and producer surpluses</a:t>
            </a:r>
          </a:p>
          <a:p>
            <a:pPr eaLnBrk="1" hangingPunct="1"/>
            <a:r>
              <a:rPr lang="en-US" altLang="en-US" sz="2800" dirty="0"/>
              <a:t>Economic equilibrium</a:t>
            </a:r>
          </a:p>
          <a:p>
            <a:pPr eaLnBrk="1" hangingPunct="1"/>
            <a:r>
              <a:rPr lang="en-US" altLang="en-US" sz="2800" dirty="0"/>
              <a:t>Coincidence of equilibrium and efficiency</a:t>
            </a:r>
          </a:p>
          <a:p>
            <a:pPr eaLnBrk="1" hangingPunct="1"/>
            <a:r>
              <a:rPr lang="en-US" altLang="en-US" sz="2800" dirty="0"/>
              <a:t>Examples of inefficiency</a:t>
            </a:r>
          </a:p>
          <a:p>
            <a:pPr eaLnBrk="1" hangingPunct="1"/>
            <a:r>
              <a:rPr lang="en-US" altLang="en-US" sz="2800" dirty="0"/>
              <a:t>Equity</a:t>
            </a:r>
          </a:p>
          <a:p>
            <a:pPr eaLnBrk="1" hangingPunct="1"/>
            <a:endParaRPr lang="en-US" altLang="en-US" sz="2800" dirty="0"/>
          </a:p>
        </p:txBody>
      </p:sp>
    </p:spTree>
    <p:extLst>
      <p:ext uri="{BB962C8B-B14F-4D97-AF65-F5344CB8AC3E}">
        <p14:creationId xmlns:p14="http://schemas.microsoft.com/office/powerpoint/2010/main" val="918859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ngrimayne.com/econ/TheFirm/Figure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629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18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2046" y="0"/>
            <a:ext cx="8739908" cy="715817"/>
          </a:xfrm>
        </p:spPr>
        <p:txBody>
          <a:bodyPr/>
          <a:lstStyle/>
          <a:p>
            <a:pPr eaLnBrk="1" hangingPunct="1"/>
            <a:r>
              <a:rPr lang="en-US" altLang="en-US" sz="2800" dirty="0"/>
              <a:t>Possible Problems with Market</a:t>
            </a:r>
            <a:r>
              <a:rPr lang="en-US" altLang="en-US" sz="4000" dirty="0"/>
              <a:t/>
            </a:r>
            <a:br>
              <a:rPr lang="en-US" altLang="en-US" sz="4000" dirty="0"/>
            </a:br>
            <a:r>
              <a:rPr lang="en-US" altLang="en-US" sz="1800" dirty="0"/>
              <a:t>(What is the role government in a private enterprise economy?)</a:t>
            </a:r>
          </a:p>
        </p:txBody>
      </p:sp>
      <p:sp>
        <p:nvSpPr>
          <p:cNvPr id="8195" name="Rectangle 3"/>
          <p:cNvSpPr>
            <a:spLocks noGrp="1" noChangeArrowheads="1"/>
          </p:cNvSpPr>
          <p:nvPr>
            <p:ph type="body" idx="1"/>
          </p:nvPr>
        </p:nvSpPr>
        <p:spPr>
          <a:xfrm>
            <a:off x="457200" y="715817"/>
            <a:ext cx="8484754" cy="5791200"/>
          </a:xfrm>
        </p:spPr>
        <p:txBody>
          <a:bodyPr/>
          <a:lstStyle/>
          <a:p>
            <a:pPr eaLnBrk="1" hangingPunct="1">
              <a:lnSpc>
                <a:spcPct val="90000"/>
              </a:lnSpc>
            </a:pPr>
            <a:r>
              <a:rPr lang="en-US" altLang="en-US" sz="2800" dirty="0"/>
              <a:t>Preconditions for functioning market</a:t>
            </a:r>
          </a:p>
          <a:p>
            <a:pPr lvl="1" eaLnBrk="1" hangingPunct="1">
              <a:lnSpc>
                <a:spcPct val="90000"/>
              </a:lnSpc>
            </a:pPr>
            <a:r>
              <a:rPr lang="en-US" altLang="en-US" sz="2400" dirty="0"/>
              <a:t>Property rights</a:t>
            </a:r>
          </a:p>
          <a:p>
            <a:pPr lvl="1" eaLnBrk="1" hangingPunct="1">
              <a:lnSpc>
                <a:spcPct val="90000"/>
              </a:lnSpc>
            </a:pPr>
            <a:r>
              <a:rPr lang="en-US" altLang="en-US" sz="2400" dirty="0"/>
              <a:t>Enforcement of contracts</a:t>
            </a:r>
            <a:endParaRPr lang="en-US" altLang="en-US" dirty="0"/>
          </a:p>
          <a:p>
            <a:pPr eaLnBrk="1" hangingPunct="1">
              <a:lnSpc>
                <a:spcPct val="90000"/>
              </a:lnSpc>
            </a:pPr>
            <a:r>
              <a:rPr lang="en-US" altLang="en-US" sz="2800" dirty="0"/>
              <a:t>Philosophical issues</a:t>
            </a:r>
          </a:p>
          <a:p>
            <a:pPr lvl="1" eaLnBrk="1" hangingPunct="1">
              <a:lnSpc>
                <a:spcPct val="90000"/>
              </a:lnSpc>
            </a:pPr>
            <a:r>
              <a:rPr lang="en-US" altLang="en-US" sz="2400" dirty="0"/>
              <a:t>Do consumers know what is best for them?</a:t>
            </a:r>
          </a:p>
          <a:p>
            <a:pPr lvl="1" eaLnBrk="1" hangingPunct="1">
              <a:lnSpc>
                <a:spcPct val="90000"/>
              </a:lnSpc>
            </a:pPr>
            <a:r>
              <a:rPr lang="en-US" altLang="en-US" sz="2400" dirty="0"/>
              <a:t>Can consumers make “</a:t>
            </a:r>
            <a:r>
              <a:rPr lang="en-US" altLang="en-US" sz="2400" dirty="0" smtClean="0"/>
              <a:t>rational</a:t>
            </a:r>
            <a:r>
              <a:rPr lang="en-US" altLang="en-US" sz="2400" dirty="0"/>
              <a:t>” choices?</a:t>
            </a:r>
          </a:p>
          <a:p>
            <a:pPr eaLnBrk="1" hangingPunct="1">
              <a:lnSpc>
                <a:spcPct val="90000"/>
              </a:lnSpc>
            </a:pPr>
            <a:r>
              <a:rPr lang="en-US" altLang="en-US" sz="2800" dirty="0"/>
              <a:t>Technical issues</a:t>
            </a:r>
          </a:p>
          <a:p>
            <a:pPr lvl="1" eaLnBrk="1" hangingPunct="1">
              <a:lnSpc>
                <a:spcPct val="90000"/>
              </a:lnSpc>
            </a:pPr>
            <a:r>
              <a:rPr lang="en-US" altLang="en-US" sz="2400" dirty="0">
                <a:solidFill>
                  <a:srgbClr val="FF0000"/>
                </a:solidFill>
              </a:rPr>
              <a:t>Public goods</a:t>
            </a:r>
          </a:p>
          <a:p>
            <a:pPr lvl="1" eaLnBrk="1" hangingPunct="1">
              <a:lnSpc>
                <a:spcPct val="90000"/>
              </a:lnSpc>
            </a:pPr>
            <a:r>
              <a:rPr lang="en-US" altLang="en-US" sz="2400" dirty="0">
                <a:solidFill>
                  <a:srgbClr val="FF0000"/>
                </a:solidFill>
              </a:rPr>
              <a:t>Externalities</a:t>
            </a:r>
          </a:p>
          <a:p>
            <a:pPr lvl="1" eaLnBrk="1" hangingPunct="1">
              <a:lnSpc>
                <a:spcPct val="90000"/>
              </a:lnSpc>
            </a:pPr>
            <a:r>
              <a:rPr lang="en-US" altLang="en-US" sz="2400" dirty="0"/>
              <a:t>Incomplete Markets</a:t>
            </a:r>
          </a:p>
          <a:p>
            <a:pPr lvl="1" eaLnBrk="1" hangingPunct="1">
              <a:lnSpc>
                <a:spcPct val="90000"/>
              </a:lnSpc>
            </a:pPr>
            <a:r>
              <a:rPr lang="en-US" altLang="en-US" sz="2400" dirty="0"/>
              <a:t>Imperfect information–Asymmetric information</a:t>
            </a:r>
          </a:p>
          <a:p>
            <a:pPr lvl="1" eaLnBrk="1" hangingPunct="1">
              <a:lnSpc>
                <a:spcPct val="90000"/>
              </a:lnSpc>
            </a:pPr>
            <a:r>
              <a:rPr lang="en-US" altLang="en-US" sz="2400" dirty="0"/>
              <a:t>Distribution</a:t>
            </a:r>
          </a:p>
          <a:p>
            <a:pPr lvl="1" eaLnBrk="1" hangingPunct="1">
              <a:lnSpc>
                <a:spcPct val="90000"/>
              </a:lnSpc>
            </a:pPr>
            <a:r>
              <a:rPr lang="en-US" altLang="en-US" sz="2400" dirty="0"/>
              <a:t>Monopoly</a:t>
            </a:r>
          </a:p>
          <a:p>
            <a:pPr lvl="1" eaLnBrk="1" hangingPunct="1">
              <a:lnSpc>
                <a:spcPct val="90000"/>
              </a:lnSpc>
            </a:pPr>
            <a:r>
              <a:rPr lang="en-US" altLang="en-US" sz="2400" dirty="0"/>
              <a:t>Macro issues—stability and growth</a:t>
            </a:r>
          </a:p>
        </p:txBody>
      </p:sp>
    </p:spTree>
    <p:extLst>
      <p:ext uri="{BB962C8B-B14F-4D97-AF65-F5344CB8AC3E}">
        <p14:creationId xmlns:p14="http://schemas.microsoft.com/office/powerpoint/2010/main" val="213392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37381" y="968258"/>
            <a:ext cx="7696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u="sng" dirty="0"/>
          </a:p>
          <a:p>
            <a:pPr eaLnBrk="1" hangingPunct="1">
              <a:spcBef>
                <a:spcPct val="0"/>
              </a:spcBef>
              <a:buFontTx/>
              <a:buNone/>
            </a:pPr>
            <a:r>
              <a:rPr lang="en-US" altLang="en-US" sz="1400" dirty="0"/>
              <a:t>Introduction to Taxation—Lincoln Institute (Giertz)  (You may need to register.)</a:t>
            </a:r>
          </a:p>
          <a:p>
            <a:pPr eaLnBrk="1" hangingPunct="1">
              <a:spcBef>
                <a:spcPct val="0"/>
              </a:spcBef>
              <a:buFontTx/>
              <a:buNone/>
            </a:pPr>
            <a:r>
              <a:rPr lang="en-US" altLang="en-US" sz="1400" u="sng" dirty="0">
                <a:hlinkClick r:id="rId2"/>
              </a:rPr>
              <a:t>http://leo.lincolninst.edu/course/view.php?id=12&amp;sesskey=E2QITF8WG6</a:t>
            </a:r>
            <a:endParaRPr lang="en-US" altLang="en-US" sz="1400" u="sng" dirty="0"/>
          </a:p>
          <a:p>
            <a:pPr eaLnBrk="1" hangingPunct="1">
              <a:spcBef>
                <a:spcPct val="0"/>
              </a:spcBef>
              <a:buFontTx/>
              <a:buNone/>
            </a:pPr>
            <a:endParaRPr lang="en-US" altLang="en-US" sz="1400" u="sng" dirty="0"/>
          </a:p>
          <a:p>
            <a:pPr eaLnBrk="1" hangingPunct="1">
              <a:spcBef>
                <a:spcPct val="0"/>
              </a:spcBef>
              <a:buFontTx/>
              <a:buNone/>
            </a:pPr>
            <a:r>
              <a:rPr lang="en-US" altLang="en-US" sz="1400" dirty="0"/>
              <a:t>Tax Incidence (Khan Academy):</a:t>
            </a:r>
          </a:p>
          <a:p>
            <a:pPr eaLnBrk="1" hangingPunct="1">
              <a:spcBef>
                <a:spcPct val="0"/>
              </a:spcBef>
              <a:buFontTx/>
              <a:buNone/>
            </a:pPr>
            <a:r>
              <a:rPr lang="en-US" altLang="en-US" sz="1400" dirty="0">
                <a:hlinkClick r:id="rId3"/>
              </a:rPr>
              <a:t>https://www.khanacademy.org/economics-finance-domain/microeconomics/consumer-producer-surplus/deadweight-loss-tutorial/v/taxation-and-dead-weight-loss</a:t>
            </a:r>
            <a:endParaRPr lang="en-US" altLang="en-US" sz="1400" dirty="0"/>
          </a:p>
          <a:p>
            <a:pPr eaLnBrk="1" hangingPunct="1">
              <a:spcBef>
                <a:spcPct val="0"/>
              </a:spcBef>
              <a:buFontTx/>
              <a:buNone/>
            </a:pPr>
            <a:r>
              <a:rPr lang="en-US" altLang="en-US" sz="1400" u="sng" dirty="0">
                <a:hlinkClick r:id="rId4"/>
              </a:rPr>
              <a:t>https://www.khanacademy.org/economics-finance-domain/microeconomics/consumer-producer-surplus/deadweight-loss-tutorial/v/taxes-and-perfectly-inelastic-demand</a:t>
            </a:r>
            <a:endParaRPr lang="en-US" altLang="en-US" sz="1400" dirty="0"/>
          </a:p>
          <a:p>
            <a:pPr eaLnBrk="1" hangingPunct="1">
              <a:spcBef>
                <a:spcPct val="0"/>
              </a:spcBef>
              <a:buFontTx/>
              <a:buNone/>
            </a:pPr>
            <a:endParaRPr lang="en-US" altLang="en-US" sz="1400" dirty="0"/>
          </a:p>
          <a:p>
            <a:pPr eaLnBrk="1" hangingPunct="1">
              <a:spcBef>
                <a:spcPct val="0"/>
              </a:spcBef>
              <a:buFontTx/>
              <a:buNone/>
            </a:pPr>
            <a:r>
              <a:rPr lang="en-US" altLang="en-US" sz="1400" dirty="0"/>
              <a:t>Regressive, Proportional and Progressive Taxes:</a:t>
            </a:r>
          </a:p>
          <a:p>
            <a:pPr eaLnBrk="1" hangingPunct="1">
              <a:spcBef>
                <a:spcPct val="0"/>
              </a:spcBef>
              <a:buFontTx/>
              <a:buNone/>
            </a:pPr>
            <a:r>
              <a:rPr lang="en-US" altLang="en-US" sz="1400" u="sng" dirty="0">
                <a:hlinkClick r:id="rId5"/>
              </a:rPr>
              <a:t>https://www.youtube.com/watch?v=0YhSlzpPr9U</a:t>
            </a:r>
            <a:endParaRPr lang="en-US" altLang="en-US" sz="1400" dirty="0"/>
          </a:p>
          <a:p>
            <a:pPr eaLnBrk="1" hangingPunct="1">
              <a:spcBef>
                <a:spcPct val="0"/>
              </a:spcBef>
              <a:buFontTx/>
              <a:buNone/>
            </a:pPr>
            <a:endParaRPr lang="en-US" altLang="en-US" sz="1400" u="sng" dirty="0"/>
          </a:p>
          <a:p>
            <a:pPr eaLnBrk="1" hangingPunct="1">
              <a:spcBef>
                <a:spcPct val="0"/>
              </a:spcBef>
              <a:buFontTx/>
              <a:buNone/>
            </a:pPr>
            <a:endParaRPr lang="en-US" altLang="en-US" sz="1400" dirty="0"/>
          </a:p>
          <a:p>
            <a:pPr eaLnBrk="1" hangingPunct="1">
              <a:spcBef>
                <a:spcPct val="0"/>
              </a:spcBef>
              <a:buFontTx/>
              <a:buNone/>
            </a:pPr>
            <a:endParaRPr lang="en-US" altLang="en-US" sz="1400" dirty="0"/>
          </a:p>
        </p:txBody>
      </p:sp>
      <p:sp>
        <p:nvSpPr>
          <p:cNvPr id="4099" name="TextBox 3"/>
          <p:cNvSpPr txBox="1">
            <a:spLocks noChangeArrowheads="1"/>
          </p:cNvSpPr>
          <p:nvPr/>
        </p:nvSpPr>
        <p:spPr bwMode="auto">
          <a:xfrm>
            <a:off x="3200399" y="304800"/>
            <a:ext cx="3647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Short On-Line </a:t>
            </a:r>
            <a:r>
              <a:rPr lang="en-US" altLang="en-US" sz="1800" dirty="0" smtClean="0"/>
              <a:t>Lectures-continued</a:t>
            </a:r>
            <a:endParaRPr lang="en-US" altLang="en-US" sz="1800" dirty="0"/>
          </a:p>
        </p:txBody>
      </p:sp>
    </p:spTree>
    <p:extLst>
      <p:ext uri="{BB962C8B-B14F-4D97-AF65-F5344CB8AC3E}">
        <p14:creationId xmlns:p14="http://schemas.microsoft.com/office/powerpoint/2010/main" val="1001929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Size of Government-Growth of Spending </a:t>
            </a:r>
          </a:p>
        </p:txBody>
      </p:sp>
      <p:sp>
        <p:nvSpPr>
          <p:cNvPr id="6" name="Content Placeholder 5"/>
          <p:cNvSpPr>
            <a:spLocks noGrp="1"/>
          </p:cNvSpPr>
          <p:nvPr>
            <p:ph sz="half" idx="1"/>
          </p:nvPr>
        </p:nvSpPr>
        <p:spPr/>
        <p:txBody>
          <a:bodyPr/>
          <a:lstStyle/>
          <a:p>
            <a:r>
              <a:rPr lang="en-US" dirty="0"/>
              <a:t>Technical reasons</a:t>
            </a:r>
          </a:p>
          <a:p>
            <a:pPr lvl="1"/>
            <a:r>
              <a:rPr lang="en-US" dirty="0"/>
              <a:t>Prices—deflate</a:t>
            </a:r>
          </a:p>
          <a:p>
            <a:pPr lvl="1"/>
            <a:r>
              <a:rPr lang="en-US" dirty="0"/>
              <a:t>Population-per capita</a:t>
            </a:r>
          </a:p>
          <a:p>
            <a:pPr lvl="1"/>
            <a:r>
              <a:rPr lang="en-US" dirty="0"/>
              <a:t>Income-% of GDP</a:t>
            </a:r>
          </a:p>
          <a:p>
            <a:r>
              <a:rPr lang="en-US" dirty="0"/>
              <a:t>Other</a:t>
            </a:r>
          </a:p>
          <a:p>
            <a:pPr lvl="1"/>
            <a:r>
              <a:rPr lang="en-US" dirty="0"/>
              <a:t>Wars-defense</a:t>
            </a:r>
          </a:p>
          <a:p>
            <a:pPr lvl="1"/>
            <a:r>
              <a:rPr lang="en-US" dirty="0"/>
              <a:t>Increase in transfers</a:t>
            </a:r>
          </a:p>
          <a:p>
            <a:pPr marL="457200" lvl="1" indent="0">
              <a:buNone/>
            </a:pPr>
            <a:r>
              <a:rPr lang="en-US" sz="1600" dirty="0"/>
              <a:t>(Transfer vs. exhaustive spending)</a:t>
            </a:r>
          </a:p>
          <a:p>
            <a:pPr lvl="1"/>
            <a:r>
              <a:rPr lang="en-US" dirty="0" err="1"/>
              <a:t>Baumol</a:t>
            </a:r>
            <a:r>
              <a:rPr lang="en-US" dirty="0"/>
              <a:t> effect</a:t>
            </a:r>
          </a:p>
          <a:p>
            <a:pPr marL="914400" lvl="2" indent="0">
              <a:buNone/>
            </a:pPr>
            <a:r>
              <a:rPr lang="en-US" dirty="0"/>
              <a:t>	</a:t>
            </a:r>
          </a:p>
        </p:txBody>
      </p:sp>
      <p:sp>
        <p:nvSpPr>
          <p:cNvPr id="7" name="Content Placeholder 6"/>
          <p:cNvSpPr>
            <a:spLocks noGrp="1"/>
          </p:cNvSpPr>
          <p:nvPr>
            <p:ph sz="half" idx="2"/>
          </p:nvPr>
        </p:nvSpPr>
        <p:spPr>
          <a:xfrm>
            <a:off x="4191000" y="1600200"/>
            <a:ext cx="4953000" cy="3962400"/>
          </a:xfrm>
        </p:spPr>
        <p:txBody>
          <a:bodyPr/>
          <a:lstStyle/>
          <a:p>
            <a:pPr marL="0" indent="0">
              <a:buNone/>
            </a:pPr>
            <a:endParaRPr lang="en-US" dirty="0"/>
          </a:p>
        </p:txBody>
      </p:sp>
      <p:pic>
        <p:nvPicPr>
          <p:cNvPr id="5" name="Picture 2" descr="http://www.usgovernmentspending.com/include/usgs_chart2p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77837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3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D81E69-8FCE-0E45-9748-F52734813409}"/>
              </a:ext>
            </a:extLst>
          </p:cNvPr>
          <p:cNvPicPr>
            <a:picLocks noChangeAspect="1"/>
          </p:cNvPicPr>
          <p:nvPr/>
        </p:nvPicPr>
        <p:blipFill>
          <a:blip r:embed="rId2"/>
          <a:stretch>
            <a:fillRect/>
          </a:stretch>
        </p:blipFill>
        <p:spPr>
          <a:xfrm>
            <a:off x="900545" y="526297"/>
            <a:ext cx="6957164" cy="6227794"/>
          </a:xfrm>
          <a:prstGeom prst="rect">
            <a:avLst/>
          </a:prstGeom>
        </p:spPr>
      </p:pic>
    </p:spTree>
    <p:extLst>
      <p:ext uri="{BB962C8B-B14F-4D97-AF65-F5344CB8AC3E}">
        <p14:creationId xmlns:p14="http://schemas.microsoft.com/office/powerpoint/2010/main" val="900754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r>
              <a:rPr lang="en-US" altLang="en-US" dirty="0"/>
              <a:t>Evaluation of Market</a:t>
            </a:r>
          </a:p>
        </p:txBody>
      </p:sp>
      <p:sp>
        <p:nvSpPr>
          <p:cNvPr id="6147" name="Content Placeholder 3"/>
          <p:cNvSpPr>
            <a:spLocks noGrp="1"/>
          </p:cNvSpPr>
          <p:nvPr>
            <p:ph idx="1"/>
          </p:nvPr>
        </p:nvSpPr>
        <p:spPr/>
        <p:txBody>
          <a:bodyPr/>
          <a:lstStyle/>
          <a:p>
            <a:r>
              <a:rPr lang="en-US" altLang="en-US" dirty="0"/>
              <a:t>Efficiency</a:t>
            </a:r>
          </a:p>
          <a:p>
            <a:r>
              <a:rPr lang="en-US" altLang="en-US" dirty="0"/>
              <a:t>Equity (fairness)</a:t>
            </a:r>
          </a:p>
        </p:txBody>
      </p:sp>
    </p:spTree>
    <p:extLst>
      <p:ext uri="{BB962C8B-B14F-4D97-AF65-F5344CB8AC3E}">
        <p14:creationId xmlns:p14="http://schemas.microsoft.com/office/powerpoint/2010/main" val="3107840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2400" dirty="0"/>
              <a:t>Review of Economic Efficiency</a:t>
            </a:r>
            <a:br>
              <a:rPr lang="en-US" altLang="en-US" sz="2400" dirty="0"/>
            </a:br>
            <a:r>
              <a:rPr lang="en-US" altLang="en-US" sz="2400" dirty="0"/>
              <a:t>and Market Equilibrium</a:t>
            </a:r>
            <a:br>
              <a:rPr lang="en-US" altLang="en-US" sz="2400" dirty="0"/>
            </a:br>
            <a:r>
              <a:rPr lang="en-US" altLang="en-US" sz="2400" dirty="0">
                <a:solidFill>
                  <a:srgbClr val="FF0000"/>
                </a:solidFill>
              </a:rPr>
              <a:t>REVIEW</a:t>
            </a:r>
          </a:p>
        </p:txBody>
      </p:sp>
      <p:pic>
        <p:nvPicPr>
          <p:cNvPr id="7171" name="Picture 2" descr="http://upload.wikimedia.org/wikipedia/commons/thumb/d/d7/Economic-surpluses.svg/350px-Economic-surpluses.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33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5334000" y="2590800"/>
            <a:ext cx="1289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a:t>Marginal Cost</a:t>
            </a:r>
          </a:p>
        </p:txBody>
      </p:sp>
      <p:sp>
        <p:nvSpPr>
          <p:cNvPr id="7173" name="Rectangle 4"/>
          <p:cNvSpPr>
            <a:spLocks noChangeArrowheads="1"/>
          </p:cNvSpPr>
          <p:nvPr/>
        </p:nvSpPr>
        <p:spPr bwMode="auto">
          <a:xfrm>
            <a:off x="4005263" y="324485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Marginal </a:t>
            </a:r>
          </a:p>
        </p:txBody>
      </p:sp>
      <p:sp>
        <p:nvSpPr>
          <p:cNvPr id="7174" name="TextBox 5"/>
          <p:cNvSpPr txBox="1">
            <a:spLocks noChangeArrowheads="1"/>
          </p:cNvSpPr>
          <p:nvPr/>
        </p:nvSpPr>
        <p:spPr bwMode="auto">
          <a:xfrm>
            <a:off x="5715000" y="5715000"/>
            <a:ext cx="1477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a:t>Marginal Benefit</a:t>
            </a:r>
          </a:p>
        </p:txBody>
      </p:sp>
    </p:spTree>
    <p:extLst>
      <p:ext uri="{BB962C8B-B14F-4D97-AF65-F5344CB8AC3E}">
        <p14:creationId xmlns:p14="http://schemas.microsoft.com/office/powerpoint/2010/main" val="2851731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46" y="2168093"/>
            <a:ext cx="8229600" cy="487362"/>
          </a:xfrm>
        </p:spPr>
        <p:txBody>
          <a:bodyPr/>
          <a:lstStyle/>
          <a:p>
            <a:r>
              <a:rPr lang="en-US" sz="2400" dirty="0"/>
              <a:t>Examples of Inefficiency</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066800"/>
            <a:ext cx="457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8567" y="6019800"/>
            <a:ext cx="4055764" cy="400110"/>
          </a:xfrm>
          <a:prstGeom prst="rect">
            <a:avLst/>
          </a:prstGeom>
        </p:spPr>
        <p:txBody>
          <a:bodyPr wrap="square">
            <a:spAutoFit/>
          </a:bodyPr>
          <a:lstStyle/>
          <a:p>
            <a:r>
              <a:rPr lang="en-US" sz="1000" dirty="0"/>
              <a:t>http://www.economicshelp.org/microessays/markets/monopoly-diagram/</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555" y="1464984"/>
            <a:ext cx="424056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1143000"/>
            <a:ext cx="1479892" cy="369332"/>
          </a:xfrm>
          <a:prstGeom prst="rect">
            <a:avLst/>
          </a:prstGeom>
          <a:noFill/>
        </p:spPr>
        <p:txBody>
          <a:bodyPr wrap="none" rtlCol="0">
            <a:spAutoFit/>
          </a:bodyPr>
          <a:lstStyle/>
          <a:p>
            <a:r>
              <a:rPr lang="en-US" dirty="0"/>
              <a:t>Price Ceiling</a:t>
            </a:r>
          </a:p>
        </p:txBody>
      </p:sp>
    </p:spTree>
    <p:extLst>
      <p:ext uri="{BB962C8B-B14F-4D97-AF65-F5344CB8AC3E}">
        <p14:creationId xmlns:p14="http://schemas.microsoft.com/office/powerpoint/2010/main" val="76113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Public Goods in More Detail</a:t>
            </a:r>
          </a:p>
        </p:txBody>
      </p:sp>
      <p:sp>
        <p:nvSpPr>
          <p:cNvPr id="9219" name="Rectangle 3"/>
          <p:cNvSpPr>
            <a:spLocks noGrp="1" noChangeArrowheads="1"/>
          </p:cNvSpPr>
          <p:nvPr>
            <p:ph type="body" idx="1"/>
          </p:nvPr>
        </p:nvSpPr>
        <p:spPr>
          <a:xfrm>
            <a:off x="344811" y="1535546"/>
            <a:ext cx="8229600" cy="4864338"/>
          </a:xfrm>
        </p:spPr>
        <p:txBody>
          <a:bodyPr/>
          <a:lstStyle/>
          <a:p>
            <a:pPr eaLnBrk="1" hangingPunct="1">
              <a:lnSpc>
                <a:spcPct val="90000"/>
              </a:lnSpc>
            </a:pPr>
            <a:r>
              <a:rPr lang="en-US" altLang="en-US" dirty="0"/>
              <a:t>Definition—contrast with private goods</a:t>
            </a:r>
          </a:p>
          <a:p>
            <a:pPr lvl="1" eaLnBrk="1" hangingPunct="1">
              <a:lnSpc>
                <a:spcPct val="90000"/>
              </a:lnSpc>
            </a:pPr>
            <a:r>
              <a:rPr lang="en-US" altLang="en-US" dirty="0"/>
              <a:t>Non-exclusion</a:t>
            </a:r>
          </a:p>
          <a:p>
            <a:pPr lvl="1" eaLnBrk="1" hangingPunct="1">
              <a:lnSpc>
                <a:spcPct val="90000"/>
              </a:lnSpc>
            </a:pPr>
            <a:r>
              <a:rPr lang="en-US" altLang="en-US" dirty="0"/>
              <a:t>Non-rivalry</a:t>
            </a:r>
          </a:p>
          <a:p>
            <a:pPr eaLnBrk="1" hangingPunct="1">
              <a:lnSpc>
                <a:spcPct val="90000"/>
              </a:lnSpc>
            </a:pPr>
            <a:r>
              <a:rPr lang="en-US" altLang="en-US" dirty="0"/>
              <a:t>Public goods vs. public production vs. public provision</a:t>
            </a:r>
          </a:p>
          <a:p>
            <a:pPr eaLnBrk="1" hangingPunct="1">
              <a:lnSpc>
                <a:spcPct val="90000"/>
              </a:lnSpc>
            </a:pPr>
            <a:r>
              <a:rPr lang="en-US" altLang="en-US" dirty="0"/>
              <a:t>Why does the market fail?</a:t>
            </a:r>
          </a:p>
          <a:p>
            <a:pPr eaLnBrk="1" hangingPunct="1">
              <a:lnSpc>
                <a:spcPct val="90000"/>
              </a:lnSpc>
            </a:pPr>
            <a:r>
              <a:rPr lang="en-US" altLang="en-US" dirty="0"/>
              <a:t>Free riding problems</a:t>
            </a:r>
          </a:p>
          <a:p>
            <a:pPr lvl="1" eaLnBrk="1" hangingPunct="1">
              <a:lnSpc>
                <a:spcPct val="90000"/>
              </a:lnSpc>
            </a:pPr>
            <a:r>
              <a:rPr lang="en-US" altLang="en-US" dirty="0"/>
              <a:t>Non-exclusion </a:t>
            </a:r>
          </a:p>
          <a:p>
            <a:pPr lvl="1" eaLnBrk="1" hangingPunct="1">
              <a:lnSpc>
                <a:spcPct val="90000"/>
              </a:lnSpc>
            </a:pPr>
            <a:r>
              <a:rPr lang="en-US" altLang="en-US" dirty="0"/>
              <a:t>Insignificance</a:t>
            </a:r>
          </a:p>
        </p:txBody>
      </p:sp>
    </p:spTree>
    <p:extLst>
      <p:ext uri="{BB962C8B-B14F-4D97-AF65-F5344CB8AC3E}">
        <p14:creationId xmlns:p14="http://schemas.microsoft.com/office/powerpoint/2010/main" val="502336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0"/>
            <a:ext cx="8001000" cy="1371600"/>
          </a:xfrm>
        </p:spPr>
        <p:txBody>
          <a:bodyPr/>
          <a:lstStyle/>
          <a:p>
            <a:r>
              <a:rPr lang="en-US" sz="2400" dirty="0"/>
              <a:t>Numerical example: </a:t>
            </a:r>
            <a:r>
              <a:rPr lang="en-US" sz="2400" dirty="0" smtClean="0"/>
              <a:t/>
            </a:r>
            <a:br>
              <a:rPr lang="en-US" sz="2400" dirty="0" smtClean="0"/>
            </a:br>
            <a:r>
              <a:rPr lang="en-US" sz="2400" dirty="0" smtClean="0"/>
              <a:t>Road </a:t>
            </a:r>
            <a:r>
              <a:rPr lang="en-US" sz="2400" dirty="0"/>
              <a:t>shared by several </a:t>
            </a:r>
            <a:r>
              <a:rPr lang="en-US" sz="2400" dirty="0" smtClean="0"/>
              <a:t>people</a:t>
            </a:r>
            <a:br>
              <a:rPr lang="en-US" sz="2400" dirty="0" smtClean="0"/>
            </a:br>
            <a:r>
              <a:rPr lang="en-US" sz="2400" dirty="0"/>
              <a:t>P</a:t>
            </a:r>
            <a:r>
              <a:rPr lang="en-US" sz="2400" dirty="0" smtClean="0"/>
              <a:t>rivate </a:t>
            </a:r>
            <a:r>
              <a:rPr lang="en-US" sz="2400" dirty="0"/>
              <a:t>vs. public </a:t>
            </a:r>
            <a:r>
              <a:rPr lang="en-US" sz="2400" dirty="0" smtClean="0"/>
              <a:t>arrangements</a:t>
            </a:r>
            <a:endParaRPr lang="en-US" sz="2800" dirty="0"/>
          </a:p>
        </p:txBody>
      </p:sp>
      <p:sp>
        <p:nvSpPr>
          <p:cNvPr id="3" name="Content Placeholder 2"/>
          <p:cNvSpPr>
            <a:spLocks noGrp="1"/>
          </p:cNvSpPr>
          <p:nvPr>
            <p:ph idx="1"/>
          </p:nvPr>
        </p:nvSpPr>
        <p:spPr>
          <a:xfrm>
            <a:off x="381000" y="1371600"/>
            <a:ext cx="8343900" cy="5257800"/>
          </a:xfrm>
        </p:spPr>
        <p:txBody>
          <a:bodyPr/>
          <a:lstStyle/>
          <a:p>
            <a:pPr marL="0" indent="0">
              <a:buNone/>
            </a:pPr>
            <a:r>
              <a:rPr lang="en-US" sz="2000" dirty="0" smtClean="0"/>
              <a:t>Person    </a:t>
            </a:r>
            <a:r>
              <a:rPr lang="en-US" sz="2000" dirty="0"/>
              <a:t>Benefit     Share</a:t>
            </a:r>
          </a:p>
          <a:p>
            <a:pPr marL="0" indent="0">
              <a:buNone/>
            </a:pPr>
            <a:r>
              <a:rPr lang="en-US" sz="2000" dirty="0"/>
              <a:t>A          </a:t>
            </a:r>
            <a:r>
              <a:rPr lang="en-US" sz="2000" dirty="0" smtClean="0"/>
              <a:t>	    20</a:t>
            </a:r>
            <a:r>
              <a:rPr lang="en-US" sz="2000" dirty="0"/>
              <a:t>		</a:t>
            </a:r>
          </a:p>
          <a:p>
            <a:pPr marL="0" indent="0">
              <a:buNone/>
            </a:pPr>
            <a:r>
              <a:rPr lang="en-US" sz="2000" dirty="0"/>
              <a:t>B          </a:t>
            </a:r>
            <a:r>
              <a:rPr lang="en-US" sz="2000" dirty="0" smtClean="0"/>
              <a:t>	    10   </a:t>
            </a:r>
            <a:r>
              <a:rPr lang="en-US" sz="2000" dirty="0"/>
              <a:t>		</a:t>
            </a:r>
          </a:p>
          <a:p>
            <a:pPr marL="0" indent="0">
              <a:buNone/>
            </a:pPr>
            <a:r>
              <a:rPr lang="en-US" sz="2000" dirty="0"/>
              <a:t>C           </a:t>
            </a:r>
            <a:r>
              <a:rPr lang="en-US" sz="2000" dirty="0" smtClean="0"/>
              <a:t>     5</a:t>
            </a:r>
            <a:r>
              <a:rPr lang="en-US" sz="2000" dirty="0"/>
              <a:t>		</a:t>
            </a:r>
            <a:r>
              <a:rPr lang="en-US" sz="2000" dirty="0" smtClean="0"/>
              <a:t>  </a:t>
            </a:r>
            <a:endParaRPr lang="en-US" sz="2000" dirty="0"/>
          </a:p>
          <a:p>
            <a:pPr marL="0" indent="0">
              <a:buNone/>
            </a:pPr>
            <a:r>
              <a:rPr lang="en-US" sz="2000" dirty="0"/>
              <a:t>Sum      </a:t>
            </a:r>
            <a:r>
              <a:rPr lang="en-US" sz="2000" dirty="0" smtClean="0"/>
              <a:t>    35</a:t>
            </a:r>
            <a:r>
              <a:rPr lang="en-US" sz="2000" dirty="0"/>
              <a:t>									</a:t>
            </a:r>
          </a:p>
          <a:p>
            <a:pPr marL="0" indent="0">
              <a:buNone/>
            </a:pPr>
            <a:r>
              <a:rPr lang="en-US" sz="1600" dirty="0"/>
              <a:t> </a:t>
            </a:r>
            <a:r>
              <a:rPr lang="en-US" sz="2000" dirty="0"/>
              <a:t>Person    Benefit     Share</a:t>
            </a:r>
          </a:p>
          <a:p>
            <a:pPr marL="0" indent="0">
              <a:buNone/>
            </a:pPr>
            <a:r>
              <a:rPr lang="en-US" sz="2000" dirty="0"/>
              <a:t>A          	</a:t>
            </a:r>
            <a:r>
              <a:rPr lang="en-US" sz="2000" dirty="0" smtClean="0"/>
              <a:t>      12</a:t>
            </a:r>
            <a:r>
              <a:rPr lang="en-US" sz="2000" dirty="0"/>
              <a:t>		</a:t>
            </a:r>
          </a:p>
          <a:p>
            <a:pPr marL="0" indent="0">
              <a:buNone/>
            </a:pPr>
            <a:r>
              <a:rPr lang="en-US" sz="2000" dirty="0"/>
              <a:t>B          	 </a:t>
            </a:r>
            <a:r>
              <a:rPr lang="en-US" sz="2000" dirty="0" smtClean="0"/>
              <a:t>     12   </a:t>
            </a:r>
            <a:r>
              <a:rPr lang="en-US" sz="2000" dirty="0"/>
              <a:t>		</a:t>
            </a:r>
          </a:p>
          <a:p>
            <a:pPr marL="0" indent="0">
              <a:buNone/>
            </a:pPr>
            <a:r>
              <a:rPr lang="en-US" sz="2000" dirty="0"/>
              <a:t>C           </a:t>
            </a:r>
            <a:r>
              <a:rPr lang="en-US" sz="2000" dirty="0" smtClean="0"/>
              <a:t>      11</a:t>
            </a:r>
            <a:r>
              <a:rPr lang="en-US" sz="2000" dirty="0"/>
              <a:t>		  </a:t>
            </a:r>
          </a:p>
          <a:p>
            <a:pPr marL="0" indent="0">
              <a:buNone/>
            </a:pPr>
            <a:r>
              <a:rPr lang="en-US" sz="2000" dirty="0"/>
              <a:t>Sum         </a:t>
            </a:r>
            <a:r>
              <a:rPr lang="en-US" sz="2000" dirty="0" smtClean="0"/>
              <a:t>   35</a:t>
            </a:r>
            <a:r>
              <a:rPr lang="en-US" sz="2000" dirty="0"/>
              <a:t>									</a:t>
            </a:r>
          </a:p>
          <a:p>
            <a:pPr marL="0" indent="0">
              <a:buNone/>
            </a:pPr>
            <a:r>
              <a:rPr lang="en-US" sz="2000" dirty="0"/>
              <a:t>Possible costs  15, 30,36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50627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Efficiency and Equilibrium</a:t>
            </a:r>
            <a:br>
              <a:rPr lang="en-US" sz="3200" dirty="0" smtClean="0"/>
            </a:br>
            <a:r>
              <a:rPr lang="en-US" sz="3200" dirty="0" smtClean="0"/>
              <a:t> with a Private Good</a:t>
            </a:r>
            <a:endParaRPr lang="en-US" sz="3200" dirty="0"/>
          </a:p>
        </p:txBody>
      </p:sp>
      <p:pic>
        <p:nvPicPr>
          <p:cNvPr id="4" name="Content Placeholder 3"/>
          <p:cNvPicPr>
            <a:picLocks noGrp="1" noChangeAspect="1"/>
          </p:cNvPicPr>
          <p:nvPr>
            <p:ph idx="1"/>
          </p:nvPr>
        </p:nvPicPr>
        <p:blipFill>
          <a:blip r:embed="rId3"/>
          <a:stretch>
            <a:fillRect/>
          </a:stretch>
        </p:blipFill>
        <p:spPr>
          <a:xfrm>
            <a:off x="31315" y="2133600"/>
            <a:ext cx="9144000" cy="3137383"/>
          </a:xfrm>
          <a:prstGeom prst="rect">
            <a:avLst/>
          </a:prstGeom>
        </p:spPr>
      </p:pic>
      <p:sp>
        <p:nvSpPr>
          <p:cNvPr id="5" name="TextBox 4"/>
          <p:cNvSpPr txBox="1"/>
          <p:nvPr/>
        </p:nvSpPr>
        <p:spPr>
          <a:xfrm>
            <a:off x="1295400" y="5410200"/>
            <a:ext cx="7162800" cy="369332"/>
          </a:xfrm>
          <a:prstGeom prst="rect">
            <a:avLst/>
          </a:prstGeom>
          <a:noFill/>
        </p:spPr>
        <p:txBody>
          <a:bodyPr wrap="square" rtlCol="0">
            <a:spAutoFit/>
          </a:bodyPr>
          <a:lstStyle/>
          <a:p>
            <a:r>
              <a:rPr lang="en-US" dirty="0" smtClean="0"/>
              <a:t>Q1+Q2+Q3=</a:t>
            </a:r>
            <a:r>
              <a:rPr lang="en-US" dirty="0" err="1" smtClean="0"/>
              <a:t>Qtotal</a:t>
            </a:r>
            <a:r>
              <a:rPr lang="en-US" dirty="0" smtClean="0"/>
              <a:t> and MB1=MB2=MB3=</a:t>
            </a:r>
            <a:r>
              <a:rPr lang="en-US" dirty="0" err="1" smtClean="0"/>
              <a:t>MBtotal</a:t>
            </a:r>
            <a:endParaRPr lang="en-US" dirty="0"/>
          </a:p>
        </p:txBody>
      </p:sp>
    </p:spTree>
    <p:extLst>
      <p:ext uri="{BB962C8B-B14F-4D97-AF65-F5344CB8AC3E}">
        <p14:creationId xmlns:p14="http://schemas.microsoft.com/office/powerpoint/2010/main" val="2505127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08554"/>
            <a:ext cx="6202363"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93634" y="577334"/>
            <a:ext cx="3001784" cy="369332"/>
          </a:xfrm>
          <a:prstGeom prst="rect">
            <a:avLst/>
          </a:prstGeom>
          <a:noFill/>
        </p:spPr>
        <p:txBody>
          <a:bodyPr wrap="none" rtlCol="0">
            <a:spAutoFit/>
          </a:bodyPr>
          <a:lstStyle/>
          <a:p>
            <a:r>
              <a:rPr lang="en-US" dirty="0"/>
              <a:t>Efficiency with public goods</a:t>
            </a:r>
          </a:p>
        </p:txBody>
      </p:sp>
      <p:sp>
        <p:nvSpPr>
          <p:cNvPr id="2" name="TextBox 1"/>
          <p:cNvSpPr txBox="1"/>
          <p:nvPr/>
        </p:nvSpPr>
        <p:spPr>
          <a:xfrm>
            <a:off x="1905000" y="5911334"/>
            <a:ext cx="5821362" cy="369332"/>
          </a:xfrm>
          <a:prstGeom prst="rect">
            <a:avLst/>
          </a:prstGeom>
          <a:noFill/>
        </p:spPr>
        <p:txBody>
          <a:bodyPr wrap="square" rtlCol="0">
            <a:spAutoFit/>
          </a:bodyPr>
          <a:lstStyle/>
          <a:p>
            <a:r>
              <a:rPr lang="en-US" dirty="0" smtClean="0"/>
              <a:t>Q1=Q2=Q3=</a:t>
            </a:r>
            <a:r>
              <a:rPr lang="en-US" dirty="0" err="1" smtClean="0"/>
              <a:t>Qtotal</a:t>
            </a:r>
            <a:r>
              <a:rPr lang="en-US" dirty="0" smtClean="0"/>
              <a:t> and MB1+MB2+MB3=</a:t>
            </a:r>
            <a:r>
              <a:rPr lang="en-US" dirty="0" err="1" smtClean="0"/>
              <a:t>MBtotal</a:t>
            </a:r>
            <a:r>
              <a:rPr lang="en-US" dirty="0" smtClean="0"/>
              <a:t> </a:t>
            </a:r>
            <a:endParaRPr lang="en-US" dirty="0"/>
          </a:p>
        </p:txBody>
      </p:sp>
    </p:spTree>
    <p:extLst>
      <p:ext uri="{BB962C8B-B14F-4D97-AF65-F5344CB8AC3E}">
        <p14:creationId xmlns:p14="http://schemas.microsoft.com/office/powerpoint/2010/main" val="1175301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sz="3600" dirty="0" smtClean="0"/>
              <a:t>Unusual Public Goods and</a:t>
            </a:r>
            <a:br>
              <a:rPr lang="en-US" sz="3600" dirty="0" smtClean="0"/>
            </a:br>
            <a:r>
              <a:rPr lang="en-US" sz="3600" dirty="0" smtClean="0"/>
              <a:t>Free-riding Situations</a:t>
            </a:r>
            <a:endParaRPr lang="en-US" sz="3600" dirty="0"/>
          </a:p>
        </p:txBody>
      </p:sp>
      <p:sp>
        <p:nvSpPr>
          <p:cNvPr id="3" name="Content Placeholder 2"/>
          <p:cNvSpPr>
            <a:spLocks noGrp="1"/>
          </p:cNvSpPr>
          <p:nvPr>
            <p:ph idx="1"/>
          </p:nvPr>
        </p:nvSpPr>
        <p:spPr>
          <a:xfrm>
            <a:off x="457200" y="1828800"/>
            <a:ext cx="8229600" cy="4572000"/>
          </a:xfrm>
        </p:spPr>
        <p:txBody>
          <a:bodyPr/>
          <a:lstStyle/>
          <a:p>
            <a:r>
              <a:rPr lang="en-US" dirty="0" smtClean="0"/>
              <a:t>Compulsory union membership</a:t>
            </a:r>
          </a:p>
          <a:p>
            <a:r>
              <a:rPr lang="en-US" dirty="0" smtClean="0"/>
              <a:t>Donations to charities focusing on diseases</a:t>
            </a:r>
          </a:p>
          <a:p>
            <a:r>
              <a:rPr lang="en-US" dirty="0" smtClean="0"/>
              <a:t>Membership in professional organizations</a:t>
            </a:r>
          </a:p>
          <a:p>
            <a:r>
              <a:rPr lang="en-US" dirty="0" smtClean="0"/>
              <a:t>Problems in mutual defense arrangements</a:t>
            </a:r>
          </a:p>
          <a:p>
            <a:r>
              <a:rPr lang="en-US" dirty="0" smtClean="0"/>
              <a:t>Problems faced by cartels</a:t>
            </a:r>
          </a:p>
          <a:p>
            <a:pPr marL="0" indent="0">
              <a:buNone/>
            </a:pPr>
            <a:r>
              <a:rPr lang="en-US" dirty="0" smtClean="0">
                <a:solidFill>
                  <a:schemeClr val="accent2"/>
                </a:solidFill>
              </a:rPr>
              <a:t>Overcoming problems:  by-product  (joint provision of public and  </a:t>
            </a:r>
            <a:r>
              <a:rPr lang="en-US" smtClean="0">
                <a:solidFill>
                  <a:schemeClr val="accent2"/>
                </a:solidFill>
              </a:rPr>
              <a:t>provide goods)</a:t>
            </a:r>
            <a:endParaRPr lang="en-US" dirty="0">
              <a:solidFill>
                <a:schemeClr val="accent2"/>
              </a:solidFill>
            </a:endParaRPr>
          </a:p>
          <a:p>
            <a:endParaRPr lang="en-US" dirty="0"/>
          </a:p>
        </p:txBody>
      </p:sp>
    </p:spTree>
    <p:extLst>
      <p:ext uri="{BB962C8B-B14F-4D97-AF65-F5344CB8AC3E}">
        <p14:creationId xmlns:p14="http://schemas.microsoft.com/office/powerpoint/2010/main" val="51423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Role of the Market</a:t>
            </a:r>
          </a:p>
        </p:txBody>
      </p:sp>
      <p:sp>
        <p:nvSpPr>
          <p:cNvPr id="4099" name="Rectangle 3"/>
          <p:cNvSpPr>
            <a:spLocks noGrp="1" noChangeArrowheads="1"/>
          </p:cNvSpPr>
          <p:nvPr>
            <p:ph type="body" idx="1"/>
          </p:nvPr>
        </p:nvSpPr>
        <p:spPr/>
        <p:txBody>
          <a:bodyPr/>
          <a:lstStyle/>
          <a:p>
            <a:pPr eaLnBrk="1" hangingPunct="1"/>
            <a:r>
              <a:rPr lang="en-US" altLang="en-US" sz="2800" dirty="0" smtClean="0"/>
              <a:t>Decentralized system can lead to desirable results</a:t>
            </a:r>
          </a:p>
          <a:p>
            <a:pPr eaLnBrk="1" hangingPunct="1"/>
            <a:r>
              <a:rPr lang="en-US" altLang="en-US" sz="2800" dirty="0" smtClean="0"/>
              <a:t>Economic efficiency</a:t>
            </a:r>
          </a:p>
          <a:p>
            <a:pPr lvl="1" eaLnBrk="1" hangingPunct="1"/>
            <a:r>
              <a:rPr lang="en-US" altLang="en-US" sz="2400" dirty="0" smtClean="0"/>
              <a:t>Maximizing net benefits</a:t>
            </a:r>
          </a:p>
          <a:p>
            <a:pPr lvl="1" eaLnBrk="1" hangingPunct="1"/>
            <a:r>
              <a:rPr lang="en-US" altLang="en-US" sz="2400" dirty="0" smtClean="0"/>
              <a:t>Consumer and producer surpluses</a:t>
            </a:r>
          </a:p>
          <a:p>
            <a:pPr eaLnBrk="1" hangingPunct="1"/>
            <a:r>
              <a:rPr lang="en-US" altLang="en-US" sz="2800" dirty="0" smtClean="0"/>
              <a:t>Economic equilibrium</a:t>
            </a:r>
          </a:p>
          <a:p>
            <a:pPr eaLnBrk="1" hangingPunct="1"/>
            <a:r>
              <a:rPr lang="en-US" altLang="en-US" sz="2800" dirty="0" smtClean="0"/>
              <a:t>Coincidence of equilibrium and efficiency</a:t>
            </a:r>
          </a:p>
          <a:p>
            <a:pPr eaLnBrk="1" hangingPunct="1"/>
            <a:r>
              <a:rPr lang="en-US" altLang="en-US" sz="2800" dirty="0" smtClean="0"/>
              <a:t>Examples of inefficiency</a:t>
            </a:r>
          </a:p>
          <a:p>
            <a:pPr eaLnBrk="1" hangingPunct="1"/>
            <a:r>
              <a:rPr lang="en-US" altLang="en-US" sz="2800" dirty="0" smtClean="0"/>
              <a:t>Equity</a:t>
            </a:r>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Exam Information</a:t>
            </a:r>
            <a:endParaRPr lang="en-US" dirty="0"/>
          </a:p>
        </p:txBody>
      </p:sp>
      <p:sp>
        <p:nvSpPr>
          <p:cNvPr id="3" name="Content Placeholder 2"/>
          <p:cNvSpPr>
            <a:spLocks noGrp="1"/>
          </p:cNvSpPr>
          <p:nvPr>
            <p:ph idx="1"/>
          </p:nvPr>
        </p:nvSpPr>
        <p:spPr/>
        <p:txBody>
          <a:bodyPr/>
          <a:lstStyle/>
          <a:p>
            <a:pPr marL="0" indent="0">
              <a:buNone/>
            </a:pPr>
            <a:r>
              <a:rPr lang="en-US" dirty="0"/>
              <a:t>The two midterm exams will be given (subject to change) in the evening on the following dates: </a:t>
            </a:r>
            <a:endParaRPr lang="en-US" dirty="0" smtClean="0"/>
          </a:p>
          <a:p>
            <a:pPr marL="0" indent="0">
              <a:buNone/>
            </a:pPr>
            <a:endParaRPr lang="en-US" dirty="0" smtClean="0"/>
          </a:p>
          <a:p>
            <a:pPr marL="0" indent="0">
              <a:buNone/>
            </a:pPr>
            <a:r>
              <a:rPr lang="en-US" dirty="0" smtClean="0"/>
              <a:t>Thursday</a:t>
            </a:r>
            <a:r>
              <a:rPr lang="en-US" dirty="0"/>
              <a:t>, March 5 and Tuesday, April 21.  The midterm exams will begin at 7:00 PM by 9:00 PM </a:t>
            </a:r>
            <a:r>
              <a:rPr lang="en-US" dirty="0" smtClean="0"/>
              <a:t>in room </a:t>
            </a:r>
            <a:r>
              <a:rPr lang="en-US" dirty="0"/>
              <a:t>115 DKH. </a:t>
            </a:r>
          </a:p>
        </p:txBody>
      </p:sp>
    </p:spTree>
    <p:extLst>
      <p:ext uri="{BB962C8B-B14F-4D97-AF65-F5344CB8AC3E}">
        <p14:creationId xmlns:p14="http://schemas.microsoft.com/office/powerpoint/2010/main" val="2450486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Externalities in More Detail</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dirty="0"/>
              <a:t>Externalities defined</a:t>
            </a:r>
          </a:p>
          <a:p>
            <a:pPr lvl="1" eaLnBrk="1" hangingPunct="1">
              <a:lnSpc>
                <a:spcPct val="90000"/>
              </a:lnSpc>
            </a:pPr>
            <a:r>
              <a:rPr lang="en-US" altLang="en-US" dirty="0"/>
              <a:t>Negative such as pollution</a:t>
            </a:r>
          </a:p>
          <a:p>
            <a:pPr lvl="1" eaLnBrk="1" hangingPunct="1">
              <a:lnSpc>
                <a:spcPct val="90000"/>
              </a:lnSpc>
            </a:pPr>
            <a:r>
              <a:rPr lang="en-US" altLang="en-US" dirty="0"/>
              <a:t>Positive such as education</a:t>
            </a:r>
          </a:p>
          <a:p>
            <a:pPr eaLnBrk="1" hangingPunct="1">
              <a:lnSpc>
                <a:spcPct val="90000"/>
              </a:lnSpc>
            </a:pPr>
            <a:r>
              <a:rPr lang="en-US" altLang="en-US" dirty="0"/>
              <a:t>Why do they create problems for the market?</a:t>
            </a:r>
          </a:p>
          <a:p>
            <a:pPr eaLnBrk="1" hangingPunct="1">
              <a:lnSpc>
                <a:spcPct val="90000"/>
              </a:lnSpc>
            </a:pPr>
            <a:r>
              <a:rPr lang="en-US" altLang="en-US" dirty="0"/>
              <a:t>Social costs vs. private costs</a:t>
            </a:r>
          </a:p>
          <a:p>
            <a:pPr eaLnBrk="1" hangingPunct="1">
              <a:lnSpc>
                <a:spcPct val="90000"/>
              </a:lnSpc>
            </a:pPr>
            <a:r>
              <a:rPr lang="en-US" altLang="en-US" dirty="0"/>
              <a:t>Corrective actions</a:t>
            </a:r>
          </a:p>
          <a:p>
            <a:pPr lvl="1" eaLnBrk="1" hangingPunct="1">
              <a:lnSpc>
                <a:spcPct val="90000"/>
              </a:lnSpc>
            </a:pPr>
            <a:r>
              <a:rPr lang="en-US" altLang="en-US" dirty="0"/>
              <a:t>Are they needed?</a:t>
            </a:r>
          </a:p>
          <a:p>
            <a:pPr lvl="1" eaLnBrk="1" hangingPunct="1">
              <a:lnSpc>
                <a:spcPct val="90000"/>
              </a:lnSpc>
            </a:pPr>
            <a:r>
              <a:rPr lang="en-US" altLang="en-US" dirty="0"/>
              <a:t>What form should they take?</a:t>
            </a:r>
          </a:p>
        </p:txBody>
      </p:sp>
    </p:spTree>
    <p:extLst>
      <p:ext uri="{BB962C8B-B14F-4D97-AF65-F5344CB8AC3E}">
        <p14:creationId xmlns:p14="http://schemas.microsoft.com/office/powerpoint/2010/main" val="289227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Externalities in More Detail</a:t>
            </a:r>
          </a:p>
        </p:txBody>
      </p:sp>
      <p:sp>
        <p:nvSpPr>
          <p:cNvPr id="7171" name="Rectangle 3"/>
          <p:cNvSpPr>
            <a:spLocks noGrp="1" noChangeArrowheads="1"/>
          </p:cNvSpPr>
          <p:nvPr>
            <p:ph type="body" idx="1"/>
          </p:nvPr>
        </p:nvSpPr>
        <p:spPr>
          <a:xfrm>
            <a:off x="254899" y="2454359"/>
            <a:ext cx="8229600" cy="4525963"/>
          </a:xfrm>
        </p:spPr>
        <p:txBody>
          <a:bodyPr/>
          <a:lstStyle/>
          <a:p>
            <a:pPr eaLnBrk="1" hangingPunct="1"/>
            <a:r>
              <a:rPr lang="en-US" altLang="en-US" sz="2800" dirty="0"/>
              <a:t>Externalities defined</a:t>
            </a:r>
          </a:p>
          <a:p>
            <a:pPr lvl="1" eaLnBrk="1" hangingPunct="1"/>
            <a:r>
              <a:rPr lang="en-US" altLang="en-US" sz="2400" dirty="0"/>
              <a:t>Negative such as pollution</a:t>
            </a:r>
          </a:p>
          <a:p>
            <a:pPr lvl="1" eaLnBrk="1" hangingPunct="1"/>
            <a:r>
              <a:rPr lang="en-US" altLang="en-US" sz="2400" dirty="0"/>
              <a:t>Positive such as education</a:t>
            </a:r>
          </a:p>
          <a:p>
            <a:pPr eaLnBrk="1" hangingPunct="1"/>
            <a:r>
              <a:rPr lang="en-US" altLang="en-US" sz="2800" dirty="0"/>
              <a:t>Why do they create problems for the market?</a:t>
            </a:r>
          </a:p>
          <a:p>
            <a:pPr eaLnBrk="1" hangingPunct="1"/>
            <a:r>
              <a:rPr lang="en-US" altLang="en-US" sz="2800" dirty="0"/>
              <a:t>Social costs vs. private costs</a:t>
            </a:r>
          </a:p>
          <a:p>
            <a:pPr lvl="1" eaLnBrk="1" hangingPunct="1"/>
            <a:r>
              <a:rPr lang="en-US" altLang="en-US" sz="2400" dirty="0"/>
              <a:t>Private costs + external costs= social costs</a:t>
            </a:r>
          </a:p>
          <a:p>
            <a:pPr lvl="1" eaLnBrk="1" hangingPunct="1"/>
            <a:r>
              <a:rPr lang="en-US" altLang="en-US" sz="2400" dirty="0"/>
              <a:t>Private benefits + external benefits= social benefits</a:t>
            </a:r>
          </a:p>
          <a:p>
            <a:pPr eaLnBrk="1" hangingPunct="1"/>
            <a:r>
              <a:rPr lang="en-US" altLang="en-US" sz="2800" dirty="0"/>
              <a:t>Example of inefficiencies</a:t>
            </a:r>
          </a:p>
        </p:txBody>
      </p:sp>
    </p:spTree>
    <p:extLst>
      <p:ext uri="{BB962C8B-B14F-4D97-AF65-F5344CB8AC3E}">
        <p14:creationId xmlns:p14="http://schemas.microsoft.com/office/powerpoint/2010/main" val="681995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Externalities (continued)</a:t>
            </a:r>
          </a:p>
        </p:txBody>
      </p:sp>
      <p:sp>
        <p:nvSpPr>
          <p:cNvPr id="8195" name="Rectangle 3"/>
          <p:cNvSpPr>
            <a:spLocks noGrp="1" noChangeArrowheads="1"/>
          </p:cNvSpPr>
          <p:nvPr>
            <p:ph type="body" sz="half" idx="1"/>
          </p:nvPr>
        </p:nvSpPr>
        <p:spPr/>
        <p:txBody>
          <a:bodyPr/>
          <a:lstStyle/>
          <a:p>
            <a:pPr eaLnBrk="1" hangingPunct="1"/>
            <a:r>
              <a:rPr lang="en-US" altLang="en-US" sz="2800" dirty="0"/>
              <a:t>Corrective actions</a:t>
            </a:r>
          </a:p>
          <a:p>
            <a:pPr lvl="1" eaLnBrk="1" hangingPunct="1"/>
            <a:r>
              <a:rPr lang="en-US" altLang="en-US" sz="2400" dirty="0"/>
              <a:t>Are they needed?  (Pigou vs. Coase)</a:t>
            </a:r>
          </a:p>
          <a:p>
            <a:pPr lvl="1" eaLnBrk="1" hangingPunct="1"/>
            <a:r>
              <a:rPr lang="en-US" altLang="en-US" sz="2400" dirty="0"/>
              <a:t>What form should they take?</a:t>
            </a:r>
          </a:p>
          <a:p>
            <a:pPr lvl="2" eaLnBrk="1" hangingPunct="1"/>
            <a:r>
              <a:rPr lang="en-US" altLang="en-US" sz="2000" dirty="0"/>
              <a:t>Regulations</a:t>
            </a:r>
          </a:p>
          <a:p>
            <a:pPr lvl="2" eaLnBrk="1" hangingPunct="1"/>
            <a:r>
              <a:rPr lang="en-US" altLang="en-US" sz="2000" dirty="0"/>
              <a:t>Taxes and subsidies</a:t>
            </a:r>
          </a:p>
          <a:p>
            <a:pPr eaLnBrk="1" hangingPunct="1"/>
            <a:r>
              <a:rPr lang="en-US" altLang="en-US" sz="2800" dirty="0"/>
              <a:t>A market for externalities</a:t>
            </a:r>
          </a:p>
          <a:p>
            <a:pPr eaLnBrk="1" hangingPunct="1"/>
            <a:endParaRPr lang="en-US" altLang="en-US" sz="2800" dirty="0"/>
          </a:p>
        </p:txBody>
      </p:sp>
      <p:pic>
        <p:nvPicPr>
          <p:cNvPr id="5" name="Picture 1" descr="Image result for pigouvian externality efficiency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715874" cy="44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489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lstStyle/>
          <a:p>
            <a:r>
              <a:rPr lang="en-US" sz="3200" dirty="0" err="1" smtClean="0"/>
              <a:t>Coase</a:t>
            </a:r>
            <a:r>
              <a:rPr lang="en-US" sz="3200" dirty="0" smtClean="0"/>
              <a:t>  Example</a:t>
            </a:r>
            <a:endParaRPr lang="en-US" sz="3200" dirty="0"/>
          </a:p>
        </p:txBody>
      </p:sp>
      <p:pic>
        <p:nvPicPr>
          <p:cNvPr id="6" name="Picture 5"/>
          <p:cNvPicPr>
            <a:picLocks noChangeAspect="1"/>
          </p:cNvPicPr>
          <p:nvPr/>
        </p:nvPicPr>
        <p:blipFill>
          <a:blip r:embed="rId2"/>
          <a:stretch>
            <a:fillRect/>
          </a:stretch>
        </p:blipFill>
        <p:spPr>
          <a:xfrm>
            <a:off x="879823" y="1066800"/>
            <a:ext cx="3667125" cy="2019300"/>
          </a:xfrm>
          <a:prstGeom prst="rect">
            <a:avLst/>
          </a:prstGeom>
        </p:spPr>
      </p:pic>
      <p:pic>
        <p:nvPicPr>
          <p:cNvPr id="7" name="Picture 6"/>
          <p:cNvPicPr>
            <a:picLocks noChangeAspect="1"/>
          </p:cNvPicPr>
          <p:nvPr/>
        </p:nvPicPr>
        <p:blipFill>
          <a:blip r:embed="rId3"/>
          <a:stretch>
            <a:fillRect/>
          </a:stretch>
        </p:blipFill>
        <p:spPr>
          <a:xfrm>
            <a:off x="4800600" y="3086100"/>
            <a:ext cx="3467100" cy="3524250"/>
          </a:xfrm>
          <a:prstGeom prst="rect">
            <a:avLst/>
          </a:prstGeom>
        </p:spPr>
      </p:pic>
      <p:sp>
        <p:nvSpPr>
          <p:cNvPr id="8" name="TextBox 7"/>
          <p:cNvSpPr txBox="1"/>
          <p:nvPr/>
        </p:nvSpPr>
        <p:spPr>
          <a:xfrm>
            <a:off x="2514600" y="3429000"/>
            <a:ext cx="1732269" cy="923330"/>
          </a:xfrm>
          <a:prstGeom prst="rect">
            <a:avLst/>
          </a:prstGeom>
          <a:noFill/>
        </p:spPr>
        <p:txBody>
          <a:bodyPr wrap="none" rtlCol="0">
            <a:spAutoFit/>
          </a:bodyPr>
          <a:lstStyle/>
          <a:p>
            <a:r>
              <a:rPr lang="en-US" dirty="0" smtClean="0"/>
              <a:t>Cap and trade,</a:t>
            </a:r>
          </a:p>
          <a:p>
            <a:r>
              <a:rPr lang="en-US" dirty="0" smtClean="0"/>
              <a:t>auctions, and</a:t>
            </a:r>
          </a:p>
          <a:p>
            <a:r>
              <a:rPr lang="en-US" dirty="0" err="1" smtClean="0"/>
              <a:t>Pigovian</a:t>
            </a:r>
            <a:r>
              <a:rPr lang="en-US" dirty="0" smtClean="0"/>
              <a:t> Taxes</a:t>
            </a:r>
            <a:endParaRPr lang="en-US" dirty="0"/>
          </a:p>
        </p:txBody>
      </p:sp>
    </p:spTree>
    <p:extLst>
      <p:ext uri="{BB962C8B-B14F-4D97-AF65-F5344CB8AC3E}">
        <p14:creationId xmlns:p14="http://schemas.microsoft.com/office/powerpoint/2010/main" val="592953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077200" cy="6438900"/>
          </a:xfrm>
          <a:prstGeom prst="rect">
            <a:avLst/>
          </a:prstGeom>
        </p:spPr>
      </p:pic>
    </p:spTree>
    <p:extLst>
      <p:ext uri="{BB962C8B-B14F-4D97-AF65-F5344CB8AC3E}">
        <p14:creationId xmlns:p14="http://schemas.microsoft.com/office/powerpoint/2010/main" val="2975821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Public Choice</a:t>
            </a:r>
            <a:endParaRPr lang="en-US" dirty="0"/>
          </a:p>
        </p:txBody>
      </p:sp>
      <p:sp>
        <p:nvSpPr>
          <p:cNvPr id="3" name="Content Placeholder 2"/>
          <p:cNvSpPr>
            <a:spLocks noGrp="1"/>
          </p:cNvSpPr>
          <p:nvPr>
            <p:ph idx="1"/>
          </p:nvPr>
        </p:nvSpPr>
        <p:spPr>
          <a:xfrm>
            <a:off x="457200" y="1295400"/>
            <a:ext cx="8229600" cy="5181600"/>
          </a:xfrm>
        </p:spPr>
        <p:txBody>
          <a:bodyPr/>
          <a:lstStyle/>
          <a:p>
            <a:r>
              <a:rPr lang="en-US" dirty="0" smtClean="0"/>
              <a:t>Constitutional Choice—deciding on the rules of the game</a:t>
            </a:r>
          </a:p>
          <a:p>
            <a:pPr lvl="1"/>
            <a:r>
              <a:rPr lang="en-US" dirty="0" smtClean="0"/>
              <a:t>Why majority rule?</a:t>
            </a:r>
          </a:p>
          <a:p>
            <a:pPr lvl="1"/>
            <a:r>
              <a:rPr lang="en-US" dirty="0" err="1" smtClean="0"/>
              <a:t>Decisionmaking</a:t>
            </a:r>
            <a:r>
              <a:rPr lang="en-US" dirty="0" smtClean="0"/>
              <a:t> costs vs. costs to losers</a:t>
            </a:r>
          </a:p>
          <a:p>
            <a:r>
              <a:rPr lang="en-US" dirty="0" smtClean="0"/>
              <a:t>Decisions on ordinary issues</a:t>
            </a:r>
          </a:p>
          <a:p>
            <a:pPr lvl="1"/>
            <a:r>
              <a:rPr lang="en-US" dirty="0" smtClean="0"/>
              <a:t>Problems with majority rule</a:t>
            </a:r>
          </a:p>
          <a:p>
            <a:pPr lvl="2"/>
            <a:r>
              <a:rPr lang="en-US" dirty="0" smtClean="0"/>
              <a:t>Cyclical majority</a:t>
            </a:r>
          </a:p>
          <a:p>
            <a:pPr lvl="2"/>
            <a:r>
              <a:rPr lang="en-US" dirty="0" smtClean="0"/>
              <a:t>Strategic behavior</a:t>
            </a:r>
          </a:p>
          <a:p>
            <a:pPr lvl="1"/>
            <a:r>
              <a:rPr lang="en-US" dirty="0" smtClean="0"/>
              <a:t>Resolution of problems?</a:t>
            </a:r>
          </a:p>
          <a:p>
            <a:pPr lvl="2"/>
            <a:r>
              <a:rPr lang="en-US" dirty="0" smtClean="0"/>
              <a:t>Median voter</a:t>
            </a:r>
          </a:p>
          <a:p>
            <a:endParaRPr lang="en-US" dirty="0"/>
          </a:p>
        </p:txBody>
      </p:sp>
    </p:spTree>
    <p:extLst>
      <p:ext uri="{BB962C8B-B14F-4D97-AF65-F5344CB8AC3E}">
        <p14:creationId xmlns:p14="http://schemas.microsoft.com/office/powerpoint/2010/main" val="2707641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951" y="779435"/>
            <a:ext cx="4393500" cy="3716365"/>
          </a:xfrm>
          <a:prstGeom prst="rect">
            <a:avLst/>
          </a:prstGeom>
        </p:spPr>
      </p:pic>
      <p:pic>
        <p:nvPicPr>
          <p:cNvPr id="2" name="Picture 1"/>
          <p:cNvPicPr>
            <a:picLocks noChangeAspect="1"/>
          </p:cNvPicPr>
          <p:nvPr/>
        </p:nvPicPr>
        <p:blipFill>
          <a:blip r:embed="rId3"/>
          <a:stretch>
            <a:fillRect/>
          </a:stretch>
        </p:blipFill>
        <p:spPr>
          <a:xfrm>
            <a:off x="228600" y="4953000"/>
            <a:ext cx="5400675" cy="1524000"/>
          </a:xfrm>
          <a:prstGeom prst="rect">
            <a:avLst/>
          </a:prstGeom>
        </p:spPr>
      </p:pic>
      <p:pic>
        <p:nvPicPr>
          <p:cNvPr id="3" name="Picture 2"/>
          <p:cNvPicPr>
            <a:picLocks noChangeAspect="1"/>
          </p:cNvPicPr>
          <p:nvPr/>
        </p:nvPicPr>
        <p:blipFill>
          <a:blip r:embed="rId4"/>
          <a:stretch>
            <a:fillRect/>
          </a:stretch>
        </p:blipFill>
        <p:spPr>
          <a:xfrm>
            <a:off x="4622100" y="1219200"/>
            <a:ext cx="4521899" cy="3276600"/>
          </a:xfrm>
          <a:prstGeom prst="rect">
            <a:avLst/>
          </a:prstGeom>
        </p:spPr>
      </p:pic>
      <p:sp>
        <p:nvSpPr>
          <p:cNvPr id="5" name="TextBox 4"/>
          <p:cNvSpPr txBox="1"/>
          <p:nvPr/>
        </p:nvSpPr>
        <p:spPr>
          <a:xfrm>
            <a:off x="609600" y="303503"/>
            <a:ext cx="3733800" cy="646331"/>
          </a:xfrm>
          <a:prstGeom prst="rect">
            <a:avLst/>
          </a:prstGeom>
          <a:noFill/>
        </p:spPr>
        <p:txBody>
          <a:bodyPr wrap="square" rtlCol="0">
            <a:spAutoFit/>
          </a:bodyPr>
          <a:lstStyle/>
          <a:p>
            <a:r>
              <a:rPr lang="en-US" dirty="0" smtClean="0"/>
              <a:t>Constitutional Choice</a:t>
            </a:r>
          </a:p>
          <a:p>
            <a:r>
              <a:rPr lang="en-US" dirty="0" smtClean="0"/>
              <a:t> and Majority Rule</a:t>
            </a:r>
            <a:endParaRPr lang="en-US" dirty="0"/>
          </a:p>
        </p:txBody>
      </p:sp>
      <p:sp>
        <p:nvSpPr>
          <p:cNvPr id="6" name="TextBox 5"/>
          <p:cNvSpPr txBox="1"/>
          <p:nvPr/>
        </p:nvSpPr>
        <p:spPr>
          <a:xfrm>
            <a:off x="6248400" y="779435"/>
            <a:ext cx="2544351" cy="369332"/>
          </a:xfrm>
          <a:prstGeom prst="rect">
            <a:avLst/>
          </a:prstGeom>
          <a:noFill/>
        </p:spPr>
        <p:txBody>
          <a:bodyPr wrap="none" rtlCol="0">
            <a:spAutoFit/>
          </a:bodyPr>
          <a:lstStyle/>
          <a:p>
            <a:r>
              <a:rPr lang="en-US" dirty="0" smtClean="0"/>
              <a:t>Median Voter Outcome</a:t>
            </a:r>
            <a:endParaRPr lang="en-US" dirty="0"/>
          </a:p>
        </p:txBody>
      </p:sp>
      <p:sp>
        <p:nvSpPr>
          <p:cNvPr id="7" name="TextBox 6"/>
          <p:cNvSpPr txBox="1"/>
          <p:nvPr/>
        </p:nvSpPr>
        <p:spPr>
          <a:xfrm flipH="1">
            <a:off x="457200" y="4495800"/>
            <a:ext cx="3810000" cy="369332"/>
          </a:xfrm>
          <a:prstGeom prst="rect">
            <a:avLst/>
          </a:prstGeom>
          <a:noFill/>
        </p:spPr>
        <p:txBody>
          <a:bodyPr wrap="square" rtlCol="0">
            <a:spAutoFit/>
          </a:bodyPr>
          <a:lstStyle/>
          <a:p>
            <a:r>
              <a:rPr lang="en-US" dirty="0" smtClean="0"/>
              <a:t>Cyclical Majority Outcome</a:t>
            </a:r>
            <a:endParaRPr lang="en-US" dirty="0"/>
          </a:p>
        </p:txBody>
      </p:sp>
    </p:spTree>
    <p:extLst>
      <p:ext uri="{BB962C8B-B14F-4D97-AF65-F5344CB8AC3E}">
        <p14:creationId xmlns:p14="http://schemas.microsoft.com/office/powerpoint/2010/main" val="4110818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3581400"/>
            <a:ext cx="4572000" cy="1477328"/>
          </a:xfrm>
          <a:prstGeom prst="rect">
            <a:avLst/>
          </a:prstGeom>
        </p:spPr>
        <p:txBody>
          <a:bodyPr>
            <a:spAutoFit/>
          </a:bodyPr>
          <a:lstStyle/>
          <a:p>
            <a:pPr marL="0" marR="0">
              <a:spcBef>
                <a:spcPts val="0"/>
              </a:spcBef>
              <a:spcAft>
                <a:spcPts val="0"/>
              </a:spcAft>
            </a:pPr>
            <a:r>
              <a:rPr lang="en-US" dirty="0">
                <a:latin typeface="CG Times"/>
                <a:ea typeface="Times New Roman" panose="02020603050405020304" pitchFamily="18" charset="0"/>
              </a:rPr>
              <a:t>Strategic Voting-Pliny</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CG Times"/>
                <a:ea typeface="Times New Roman" panose="02020603050405020304" pitchFamily="18" charset="0"/>
              </a:rPr>
              <a:t>	1st	2cd	3rd</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CG Times"/>
                <a:ea typeface="Times New Roman" panose="02020603050405020304" pitchFamily="18" charset="0"/>
              </a:rPr>
              <a:t>A	a	b	d</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CG Times"/>
                <a:ea typeface="Times New Roman" panose="02020603050405020304" pitchFamily="18" charset="0"/>
              </a:rPr>
              <a:t>B	b	a	d</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CG Times"/>
                <a:ea typeface="Times New Roman" panose="02020603050405020304" pitchFamily="18" charset="0"/>
              </a:rPr>
              <a:t>D	d	b	a</a:t>
            </a:r>
            <a:endParaRPr lang="en-US" sz="18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1905000" y="5486400"/>
            <a:ext cx="1120820" cy="923330"/>
          </a:xfrm>
          <a:prstGeom prst="rect">
            <a:avLst/>
          </a:prstGeom>
          <a:noFill/>
        </p:spPr>
        <p:txBody>
          <a:bodyPr wrap="none" rtlCol="0">
            <a:spAutoFit/>
          </a:bodyPr>
          <a:lstStyle/>
          <a:p>
            <a:r>
              <a:rPr lang="en-US" dirty="0"/>
              <a:t>a</a:t>
            </a:r>
            <a:r>
              <a:rPr lang="en-US" dirty="0" smtClean="0"/>
              <a:t>  acquit</a:t>
            </a:r>
          </a:p>
          <a:p>
            <a:r>
              <a:rPr lang="en-US" dirty="0" smtClean="0"/>
              <a:t>b  banish</a:t>
            </a:r>
          </a:p>
          <a:p>
            <a:r>
              <a:rPr lang="en-US" dirty="0" smtClean="0"/>
              <a:t>d  </a:t>
            </a:r>
            <a:r>
              <a:rPr lang="en-US" dirty="0"/>
              <a:t>d</a:t>
            </a:r>
            <a:r>
              <a:rPr lang="en-US" dirty="0" smtClean="0"/>
              <a:t>eath</a:t>
            </a:r>
            <a:endParaRPr lang="en-US" dirty="0"/>
          </a:p>
        </p:txBody>
      </p:sp>
      <p:sp>
        <p:nvSpPr>
          <p:cNvPr id="6" name="TextBox 5"/>
          <p:cNvSpPr txBox="1"/>
          <p:nvPr/>
        </p:nvSpPr>
        <p:spPr>
          <a:xfrm>
            <a:off x="1828800" y="914400"/>
            <a:ext cx="3810000" cy="923330"/>
          </a:xfrm>
          <a:prstGeom prst="rect">
            <a:avLst/>
          </a:prstGeom>
          <a:noFill/>
        </p:spPr>
        <p:txBody>
          <a:bodyPr wrap="square" rtlCol="0">
            <a:spAutoFit/>
          </a:bodyPr>
          <a:lstStyle/>
          <a:p>
            <a:r>
              <a:rPr lang="en-US" dirty="0" smtClean="0"/>
              <a:t>Non-single peaked preferences?</a:t>
            </a:r>
          </a:p>
          <a:p>
            <a:endParaRPr lang="en-US" dirty="0"/>
          </a:p>
          <a:p>
            <a:r>
              <a:rPr lang="en-US" dirty="0" smtClean="0"/>
              <a:t>Public and private education</a:t>
            </a:r>
            <a:endParaRPr lang="en-US" dirty="0"/>
          </a:p>
        </p:txBody>
      </p:sp>
    </p:spTree>
    <p:extLst>
      <p:ext uri="{BB962C8B-B14F-4D97-AF65-F5344CB8AC3E}">
        <p14:creationId xmlns:p14="http://schemas.microsoft.com/office/powerpoint/2010/main" val="2701335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smtClean="0"/>
              <a:t>Externalities in More Detail</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dirty="0" smtClean="0"/>
              <a:t>Externalities defined</a:t>
            </a:r>
          </a:p>
          <a:p>
            <a:pPr lvl="1" eaLnBrk="1" hangingPunct="1">
              <a:lnSpc>
                <a:spcPct val="90000"/>
              </a:lnSpc>
            </a:pPr>
            <a:r>
              <a:rPr lang="en-US" altLang="en-US" dirty="0" smtClean="0"/>
              <a:t>Negative such as pollution</a:t>
            </a:r>
          </a:p>
          <a:p>
            <a:pPr lvl="1" eaLnBrk="1" hangingPunct="1">
              <a:lnSpc>
                <a:spcPct val="90000"/>
              </a:lnSpc>
            </a:pPr>
            <a:r>
              <a:rPr lang="en-US" altLang="en-US" dirty="0" smtClean="0"/>
              <a:t>Positive such as education</a:t>
            </a:r>
          </a:p>
          <a:p>
            <a:pPr eaLnBrk="1" hangingPunct="1">
              <a:lnSpc>
                <a:spcPct val="90000"/>
              </a:lnSpc>
            </a:pPr>
            <a:r>
              <a:rPr lang="en-US" altLang="en-US" dirty="0" smtClean="0"/>
              <a:t>Why do they create problems for the market?</a:t>
            </a:r>
          </a:p>
          <a:p>
            <a:pPr eaLnBrk="1" hangingPunct="1">
              <a:lnSpc>
                <a:spcPct val="90000"/>
              </a:lnSpc>
            </a:pPr>
            <a:r>
              <a:rPr lang="en-US" altLang="en-US" dirty="0" smtClean="0"/>
              <a:t>Social costs vs. private costs</a:t>
            </a:r>
          </a:p>
          <a:p>
            <a:pPr eaLnBrk="1" hangingPunct="1">
              <a:lnSpc>
                <a:spcPct val="90000"/>
              </a:lnSpc>
            </a:pPr>
            <a:r>
              <a:rPr lang="en-US" altLang="en-US" dirty="0" smtClean="0"/>
              <a:t>Corrective actions</a:t>
            </a:r>
          </a:p>
          <a:p>
            <a:pPr lvl="1" eaLnBrk="1" hangingPunct="1">
              <a:lnSpc>
                <a:spcPct val="90000"/>
              </a:lnSpc>
            </a:pPr>
            <a:r>
              <a:rPr lang="en-US" altLang="en-US" dirty="0" smtClean="0"/>
              <a:t>Are they needed?</a:t>
            </a:r>
          </a:p>
          <a:p>
            <a:pPr lvl="1" eaLnBrk="1" hangingPunct="1">
              <a:lnSpc>
                <a:spcPct val="90000"/>
              </a:lnSpc>
            </a:pPr>
            <a:r>
              <a:rPr lang="en-US" altLang="en-US" dirty="0" smtClean="0"/>
              <a:t>What form should they take?</a:t>
            </a:r>
          </a:p>
        </p:txBody>
      </p:sp>
    </p:spTree>
    <p:extLst>
      <p:ext uri="{BB962C8B-B14F-4D97-AF65-F5344CB8AC3E}">
        <p14:creationId xmlns:p14="http://schemas.microsoft.com/office/powerpoint/2010/main" val="3217876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ngrimayne.com/econ/TheFirm/Figure9.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990600"/>
            <a:ext cx="80629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63562"/>
          </a:xfrm>
        </p:spPr>
        <p:txBody>
          <a:bodyPr/>
          <a:lstStyle/>
          <a:p>
            <a:r>
              <a:rPr lang="en-US" sz="3200" dirty="0" smtClean="0"/>
              <a:t>Benefit Cost Analysis</a:t>
            </a:r>
            <a:endParaRPr lang="en-US" sz="3200" dirty="0"/>
          </a:p>
        </p:txBody>
      </p:sp>
      <p:sp>
        <p:nvSpPr>
          <p:cNvPr id="6" name="Content Placeholder 5"/>
          <p:cNvSpPr>
            <a:spLocks noGrp="1"/>
          </p:cNvSpPr>
          <p:nvPr>
            <p:ph idx="1"/>
          </p:nvPr>
        </p:nvSpPr>
        <p:spPr>
          <a:xfrm>
            <a:off x="457200" y="838201"/>
            <a:ext cx="8229600" cy="2895600"/>
          </a:xfrm>
        </p:spPr>
        <p:txBody>
          <a:bodyPr/>
          <a:lstStyle/>
          <a:p>
            <a:r>
              <a:rPr lang="en-US" dirty="0" smtClean="0"/>
              <a:t>Specify </a:t>
            </a:r>
            <a:r>
              <a:rPr lang="en-US" dirty="0"/>
              <a:t>objectives--benefits and costs</a:t>
            </a:r>
          </a:p>
          <a:p>
            <a:r>
              <a:rPr lang="en-US" dirty="0" smtClean="0"/>
              <a:t>Measure </a:t>
            </a:r>
            <a:r>
              <a:rPr lang="en-US" dirty="0"/>
              <a:t>output and costs in physical </a:t>
            </a:r>
            <a:r>
              <a:rPr lang="en-US" dirty="0" smtClean="0"/>
              <a:t>terms</a:t>
            </a:r>
          </a:p>
          <a:p>
            <a:r>
              <a:rPr lang="en-US" dirty="0" smtClean="0"/>
              <a:t>Place </a:t>
            </a:r>
            <a:r>
              <a:rPr lang="en-US" dirty="0"/>
              <a:t>a </a:t>
            </a:r>
            <a:r>
              <a:rPr lang="en-US" dirty="0" smtClean="0"/>
              <a:t>dollar value </a:t>
            </a:r>
            <a:r>
              <a:rPr lang="en-US" dirty="0"/>
              <a:t>on b &amp; c.</a:t>
            </a:r>
          </a:p>
          <a:p>
            <a:r>
              <a:rPr lang="en-US" dirty="0" smtClean="0"/>
              <a:t>Compare </a:t>
            </a:r>
            <a:r>
              <a:rPr lang="en-US" dirty="0"/>
              <a:t>with alternatives (discounting)</a:t>
            </a:r>
          </a:p>
          <a:p>
            <a:endParaRPr lang="en-US" dirty="0"/>
          </a:p>
        </p:txBody>
      </p:sp>
      <p:pic>
        <p:nvPicPr>
          <p:cNvPr id="4" name="Picture 3"/>
          <p:cNvPicPr>
            <a:picLocks noChangeAspect="1"/>
          </p:cNvPicPr>
          <p:nvPr/>
        </p:nvPicPr>
        <p:blipFill>
          <a:blip r:embed="rId2"/>
          <a:stretch>
            <a:fillRect/>
          </a:stretch>
        </p:blipFill>
        <p:spPr>
          <a:xfrm>
            <a:off x="765633" y="4419600"/>
            <a:ext cx="4994772" cy="2057400"/>
          </a:xfrm>
          <a:prstGeom prst="rect">
            <a:avLst/>
          </a:prstGeom>
        </p:spPr>
      </p:pic>
    </p:spTree>
    <p:extLst>
      <p:ext uri="{BB962C8B-B14F-4D97-AF65-F5344CB8AC3E}">
        <p14:creationId xmlns:p14="http://schemas.microsoft.com/office/powerpoint/2010/main" val="3134619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3200" dirty="0" smtClean="0"/>
              <a:t>Benefit Cost Example </a:t>
            </a:r>
            <a:endParaRPr lang="en-US" sz="3200" dirty="0"/>
          </a:p>
        </p:txBody>
      </p:sp>
      <p:pic>
        <p:nvPicPr>
          <p:cNvPr id="5" name="Picture 4"/>
          <p:cNvPicPr>
            <a:picLocks noChangeAspect="1"/>
          </p:cNvPicPr>
          <p:nvPr/>
        </p:nvPicPr>
        <p:blipFill>
          <a:blip r:embed="rId2"/>
          <a:stretch>
            <a:fillRect/>
          </a:stretch>
        </p:blipFill>
        <p:spPr>
          <a:xfrm>
            <a:off x="685800" y="947713"/>
            <a:ext cx="8108816" cy="2071688"/>
          </a:xfrm>
          <a:prstGeom prst="rect">
            <a:avLst/>
          </a:prstGeom>
        </p:spPr>
      </p:pic>
      <p:pic>
        <p:nvPicPr>
          <p:cNvPr id="6" name="Picture 5"/>
          <p:cNvPicPr>
            <a:picLocks noChangeAspect="1"/>
          </p:cNvPicPr>
          <p:nvPr/>
        </p:nvPicPr>
        <p:blipFill>
          <a:blip r:embed="rId3"/>
          <a:stretch>
            <a:fillRect/>
          </a:stretch>
        </p:blipFill>
        <p:spPr>
          <a:xfrm>
            <a:off x="1524001" y="3200400"/>
            <a:ext cx="6096000" cy="3273225"/>
          </a:xfrm>
          <a:prstGeom prst="rect">
            <a:avLst/>
          </a:prstGeom>
        </p:spPr>
      </p:pic>
    </p:spTree>
    <p:extLst>
      <p:ext uri="{BB962C8B-B14F-4D97-AF65-F5344CB8AC3E}">
        <p14:creationId xmlns:p14="http://schemas.microsoft.com/office/powerpoint/2010/main" val="125474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sz="3200" dirty="0" smtClean="0"/>
              <a:t>Importance of Discounting</a:t>
            </a:r>
            <a:endParaRPr lang="en-US" sz="3200" dirty="0"/>
          </a:p>
        </p:txBody>
      </p:sp>
      <p:pic>
        <p:nvPicPr>
          <p:cNvPr id="3" name="Picture 2"/>
          <p:cNvPicPr>
            <a:picLocks noChangeAspect="1"/>
          </p:cNvPicPr>
          <p:nvPr/>
        </p:nvPicPr>
        <p:blipFill>
          <a:blip r:embed="rId2"/>
          <a:stretch>
            <a:fillRect/>
          </a:stretch>
        </p:blipFill>
        <p:spPr>
          <a:xfrm>
            <a:off x="1447800" y="940324"/>
            <a:ext cx="5943600" cy="5549994"/>
          </a:xfrm>
          <a:prstGeom prst="rect">
            <a:avLst/>
          </a:prstGeom>
        </p:spPr>
      </p:pic>
    </p:spTree>
    <p:extLst>
      <p:ext uri="{BB962C8B-B14F-4D97-AF65-F5344CB8AC3E}">
        <p14:creationId xmlns:p14="http://schemas.microsoft.com/office/powerpoint/2010/main" val="3992988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Income Transfer Options</a:t>
            </a:r>
            <a:endParaRPr lang="en-US" sz="3200" dirty="0"/>
          </a:p>
        </p:txBody>
      </p:sp>
      <p:pic>
        <p:nvPicPr>
          <p:cNvPr id="3" name="Picture 2"/>
          <p:cNvPicPr>
            <a:picLocks noChangeAspect="1"/>
          </p:cNvPicPr>
          <p:nvPr/>
        </p:nvPicPr>
        <p:blipFill>
          <a:blip r:embed="rId2"/>
          <a:stretch>
            <a:fillRect/>
          </a:stretch>
        </p:blipFill>
        <p:spPr>
          <a:xfrm>
            <a:off x="457200" y="911258"/>
            <a:ext cx="1885950" cy="2924175"/>
          </a:xfrm>
          <a:prstGeom prst="rect">
            <a:avLst/>
          </a:prstGeom>
        </p:spPr>
      </p:pic>
      <p:pic>
        <p:nvPicPr>
          <p:cNvPr id="5" name="Picture 4"/>
          <p:cNvPicPr>
            <a:picLocks noChangeAspect="1"/>
          </p:cNvPicPr>
          <p:nvPr/>
        </p:nvPicPr>
        <p:blipFill>
          <a:blip r:embed="rId3"/>
          <a:stretch>
            <a:fillRect/>
          </a:stretch>
        </p:blipFill>
        <p:spPr>
          <a:xfrm>
            <a:off x="2667000" y="1049566"/>
            <a:ext cx="2171700" cy="2767013"/>
          </a:xfrm>
          <a:prstGeom prst="rect">
            <a:avLst/>
          </a:prstGeom>
        </p:spPr>
      </p:pic>
      <p:pic>
        <p:nvPicPr>
          <p:cNvPr id="7" name="Picture 6"/>
          <p:cNvPicPr>
            <a:picLocks noChangeAspect="1"/>
          </p:cNvPicPr>
          <p:nvPr/>
        </p:nvPicPr>
        <p:blipFill>
          <a:blip r:embed="rId4"/>
          <a:stretch>
            <a:fillRect/>
          </a:stretch>
        </p:blipFill>
        <p:spPr>
          <a:xfrm>
            <a:off x="5105400" y="994536"/>
            <a:ext cx="3275913" cy="2792977"/>
          </a:xfrm>
          <a:prstGeom prst="rect">
            <a:avLst/>
          </a:prstGeom>
        </p:spPr>
      </p:pic>
      <p:pic>
        <p:nvPicPr>
          <p:cNvPr id="8" name="Picture 7"/>
          <p:cNvPicPr>
            <a:picLocks noChangeAspect="1"/>
          </p:cNvPicPr>
          <p:nvPr/>
        </p:nvPicPr>
        <p:blipFill>
          <a:blip r:embed="rId5"/>
          <a:stretch>
            <a:fillRect/>
          </a:stretch>
        </p:blipFill>
        <p:spPr>
          <a:xfrm>
            <a:off x="480767" y="3942705"/>
            <a:ext cx="1862383" cy="2880730"/>
          </a:xfrm>
          <a:prstGeom prst="rect">
            <a:avLst/>
          </a:prstGeom>
        </p:spPr>
      </p:pic>
      <p:pic>
        <p:nvPicPr>
          <p:cNvPr id="9" name="Picture 8"/>
          <p:cNvPicPr>
            <a:picLocks noChangeAspect="1"/>
          </p:cNvPicPr>
          <p:nvPr/>
        </p:nvPicPr>
        <p:blipFill>
          <a:blip r:embed="rId6"/>
          <a:stretch>
            <a:fillRect/>
          </a:stretch>
        </p:blipFill>
        <p:spPr>
          <a:xfrm>
            <a:off x="2667000" y="4161491"/>
            <a:ext cx="3506599" cy="2661944"/>
          </a:xfrm>
          <a:prstGeom prst="rect">
            <a:avLst/>
          </a:prstGeom>
        </p:spPr>
      </p:pic>
    </p:spTree>
    <p:extLst>
      <p:ext uri="{BB962C8B-B14F-4D97-AF65-F5344CB8AC3E}">
        <p14:creationId xmlns:p14="http://schemas.microsoft.com/office/powerpoint/2010/main" val="25933925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Income Transfer Options (continued)</a:t>
            </a:r>
            <a:endParaRPr lang="en-US" sz="3200" dirty="0"/>
          </a:p>
        </p:txBody>
      </p:sp>
      <p:pic>
        <p:nvPicPr>
          <p:cNvPr id="6" name="Picture 5"/>
          <p:cNvPicPr>
            <a:picLocks noChangeAspect="1"/>
          </p:cNvPicPr>
          <p:nvPr/>
        </p:nvPicPr>
        <p:blipFill>
          <a:blip r:embed="rId2"/>
          <a:stretch>
            <a:fillRect/>
          </a:stretch>
        </p:blipFill>
        <p:spPr>
          <a:xfrm>
            <a:off x="4168251" y="928561"/>
            <a:ext cx="3343275" cy="2883267"/>
          </a:xfrm>
          <a:prstGeom prst="rect">
            <a:avLst/>
          </a:prstGeom>
        </p:spPr>
      </p:pic>
      <p:pic>
        <p:nvPicPr>
          <p:cNvPr id="10" name="Picture 9"/>
          <p:cNvPicPr>
            <a:picLocks noChangeAspect="1"/>
          </p:cNvPicPr>
          <p:nvPr/>
        </p:nvPicPr>
        <p:blipFill>
          <a:blip r:embed="rId3"/>
          <a:stretch>
            <a:fillRect/>
          </a:stretch>
        </p:blipFill>
        <p:spPr>
          <a:xfrm>
            <a:off x="1143000" y="838200"/>
            <a:ext cx="2063717" cy="2730867"/>
          </a:xfrm>
          <a:prstGeom prst="rect">
            <a:avLst/>
          </a:prstGeom>
        </p:spPr>
      </p:pic>
      <p:pic>
        <p:nvPicPr>
          <p:cNvPr id="11" name="Picture 10"/>
          <p:cNvPicPr>
            <a:picLocks noChangeAspect="1"/>
          </p:cNvPicPr>
          <p:nvPr/>
        </p:nvPicPr>
        <p:blipFill>
          <a:blip r:embed="rId4"/>
          <a:stretch>
            <a:fillRect/>
          </a:stretch>
        </p:blipFill>
        <p:spPr>
          <a:xfrm>
            <a:off x="1295400" y="3797667"/>
            <a:ext cx="2133600" cy="2952750"/>
          </a:xfrm>
          <a:prstGeom prst="rect">
            <a:avLst/>
          </a:prstGeom>
        </p:spPr>
      </p:pic>
      <p:pic>
        <p:nvPicPr>
          <p:cNvPr id="12" name="Picture 11"/>
          <p:cNvPicPr>
            <a:picLocks noChangeAspect="1"/>
          </p:cNvPicPr>
          <p:nvPr/>
        </p:nvPicPr>
        <p:blipFill>
          <a:blip r:embed="rId5"/>
          <a:stretch>
            <a:fillRect/>
          </a:stretch>
        </p:blipFill>
        <p:spPr>
          <a:xfrm>
            <a:off x="4267200" y="3781975"/>
            <a:ext cx="3521276" cy="2984133"/>
          </a:xfrm>
          <a:prstGeom prst="rect">
            <a:avLst/>
          </a:prstGeom>
        </p:spPr>
      </p:pic>
    </p:spTree>
    <p:extLst>
      <p:ext uri="{BB962C8B-B14F-4D97-AF65-F5344CB8AC3E}">
        <p14:creationId xmlns:p14="http://schemas.microsoft.com/office/powerpoint/2010/main" val="1200817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sz="3600" dirty="0"/>
              <a:t>Why is health care different?</a:t>
            </a:r>
          </a:p>
        </p:txBody>
      </p:sp>
      <p:sp>
        <p:nvSpPr>
          <p:cNvPr id="4" name="Content Placeholder 3"/>
          <p:cNvSpPr>
            <a:spLocks noGrp="1"/>
          </p:cNvSpPr>
          <p:nvPr>
            <p:ph idx="1"/>
          </p:nvPr>
        </p:nvSpPr>
        <p:spPr>
          <a:xfrm>
            <a:off x="457200" y="1066800"/>
            <a:ext cx="8229600" cy="5486400"/>
          </a:xfrm>
        </p:spPr>
        <p:txBody>
          <a:bodyPr/>
          <a:lstStyle/>
          <a:p>
            <a:pPr lvl="0"/>
            <a:r>
              <a:rPr lang="en-US" dirty="0"/>
              <a:t>	</a:t>
            </a:r>
            <a:r>
              <a:rPr lang="en-US" sz="2800" dirty="0"/>
              <a:t>Third party payers</a:t>
            </a:r>
          </a:p>
          <a:p>
            <a:pPr marL="0" indent="0">
              <a:buNone/>
            </a:pPr>
            <a:r>
              <a:rPr lang="en-US" sz="2800" dirty="0"/>
              <a:t>		Moral hazard problems</a:t>
            </a:r>
          </a:p>
          <a:p>
            <a:pPr marL="0" indent="0">
              <a:buNone/>
            </a:pPr>
            <a:r>
              <a:rPr lang="en-US" sz="2800" dirty="0"/>
              <a:t>		Adverse selection and asymmetric </a:t>
            </a:r>
            <a:r>
              <a:rPr lang="en-US" sz="2800" dirty="0" smtClean="0"/>
              <a:t>		information </a:t>
            </a:r>
            <a:r>
              <a:rPr lang="en-US" sz="2800" dirty="0"/>
              <a:t>problems (lemons)</a:t>
            </a:r>
          </a:p>
          <a:p>
            <a:pPr lvl="0"/>
            <a:r>
              <a:rPr lang="en-US" sz="2800" dirty="0"/>
              <a:t>	Principal-agent </a:t>
            </a:r>
            <a:r>
              <a:rPr lang="en-US" sz="2800" dirty="0" smtClean="0"/>
              <a:t>problem–information and 	access </a:t>
            </a:r>
            <a:r>
              <a:rPr lang="en-US" sz="2800" dirty="0"/>
              <a:t>to treatment options</a:t>
            </a:r>
          </a:p>
          <a:p>
            <a:pPr marL="0" indent="0">
              <a:buNone/>
            </a:pPr>
            <a:r>
              <a:rPr lang="en-US" sz="2800" dirty="0" smtClean="0"/>
              <a:t>		Compare </a:t>
            </a:r>
            <a:r>
              <a:rPr lang="en-US" sz="2800" dirty="0"/>
              <a:t>incentives </a:t>
            </a:r>
            <a:r>
              <a:rPr lang="en-US" sz="2800" dirty="0" smtClean="0"/>
              <a:t>in indemnity 		 	(fee-for-service) and </a:t>
            </a:r>
            <a:r>
              <a:rPr lang="en-US" sz="2800" dirty="0"/>
              <a:t>HMO plans</a:t>
            </a:r>
          </a:p>
          <a:p>
            <a:pPr lvl="0"/>
            <a:r>
              <a:rPr lang="en-US" sz="2800" dirty="0"/>
              <a:t>	Rapid technical advance</a:t>
            </a:r>
          </a:p>
          <a:p>
            <a:pPr lvl="0"/>
            <a:r>
              <a:rPr lang="en-US" sz="2800" dirty="0"/>
              <a:t>	Presumption that everyone should have </a:t>
            </a:r>
            <a:r>
              <a:rPr lang="en-US" sz="2800" dirty="0" smtClean="0"/>
              <a:t>	care–full </a:t>
            </a:r>
            <a:r>
              <a:rPr lang="en-US" sz="2800" dirty="0"/>
              <a:t>access</a:t>
            </a:r>
          </a:p>
          <a:p>
            <a:pPr marL="0" indent="0">
              <a:buNone/>
            </a:pPr>
            <a:endParaRPr lang="en-US" dirty="0"/>
          </a:p>
        </p:txBody>
      </p:sp>
    </p:spTree>
    <p:extLst>
      <p:ext uri="{BB962C8B-B14F-4D97-AF65-F5344CB8AC3E}">
        <p14:creationId xmlns:p14="http://schemas.microsoft.com/office/powerpoint/2010/main" val="3226025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Spending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384663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696" y="2209800"/>
            <a:ext cx="4411104"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453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28800"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34145803"/>
              </p:ext>
            </p:extLst>
          </p:nvPr>
        </p:nvGraphicFramePr>
        <p:xfrm>
          <a:off x="1828800" y="0"/>
          <a:ext cx="5191125" cy="3943350"/>
        </p:xfrm>
        <a:graphic>
          <a:graphicData uri="http://schemas.openxmlformats.org/presentationml/2006/ole">
            <mc:AlternateContent xmlns:mc="http://schemas.openxmlformats.org/markup-compatibility/2006">
              <mc:Choice xmlns:v="urn:schemas-microsoft-com:vml" Requires="v">
                <p:oleObj spid="_x0000_s4123" name="Bitmap Image" r:id="rId3" imgW="5191850" imgH="3943901" progId="Paint.Picture">
                  <p:embed/>
                </p:oleObj>
              </mc:Choice>
              <mc:Fallback>
                <p:oleObj name="Bitmap Image" r:id="rId3" imgW="5191850" imgH="3943901"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0"/>
                        <a:ext cx="5191125" cy="394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62" y="4124325"/>
            <a:ext cx="59436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743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5591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00" y="3352800"/>
            <a:ext cx="4572000" cy="2585323"/>
          </a:xfrm>
          <a:prstGeom prst="rect">
            <a:avLst/>
          </a:prstGeom>
        </p:spPr>
        <p:txBody>
          <a:bodyPr>
            <a:spAutoFit/>
          </a:bodyPr>
          <a:lstStyle/>
          <a:p>
            <a:pPr marL="0" marR="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latin typeface="CG Times"/>
                <a:ea typeface="Times New Roman" panose="02020603050405020304" pitchFamily="18" charset="0"/>
              </a:rPr>
              <a:t>Social Security Retirement Age</a:t>
            </a:r>
          </a:p>
          <a:p>
            <a:pPr marL="0" marR="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dirty="0">
              <a:latin typeface="Times New Roman" panose="02020603050405020304" pitchFamily="18" charset="0"/>
              <a:ea typeface="Times New Roman" panose="02020603050405020304" pitchFamily="18" charset="0"/>
            </a:endParaRPr>
          </a:p>
          <a:p>
            <a:pPr marL="1371600" marR="0" indent="-13716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latin typeface="CG Times"/>
                <a:ea typeface="Times New Roman" panose="02020603050405020304" pitchFamily="18" charset="0"/>
              </a:rPr>
              <a:t>1937 </a:t>
            </a:r>
            <a:r>
              <a:rPr lang="en-US" dirty="0">
                <a:latin typeface="CG Times"/>
                <a:ea typeface="Times New Roman" panose="02020603050405020304" pitchFamily="18" charset="0"/>
              </a:rPr>
              <a:t>and before		65 </a:t>
            </a:r>
            <a:r>
              <a:rPr lang="en-US" dirty="0" err="1">
                <a:latin typeface="CG Times"/>
                <a:ea typeface="Times New Roman" panose="02020603050405020304" pitchFamily="18" charset="0"/>
              </a:rPr>
              <a:t>yr</a:t>
            </a:r>
            <a:endParaRPr lang="en-US" dirty="0">
              <a:latin typeface="Times New Roman" panose="02020603050405020304" pitchFamily="18" charset="0"/>
              <a:ea typeface="Times New Roman" panose="02020603050405020304" pitchFamily="18" charset="0"/>
            </a:endParaRPr>
          </a:p>
          <a:p>
            <a:pPr marL="1828800" marR="0" indent="-18288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1938 				65 </a:t>
            </a:r>
            <a:r>
              <a:rPr lang="en-US" dirty="0" err="1">
                <a:latin typeface="CG Times"/>
                <a:ea typeface="Times New Roman" panose="02020603050405020304" pitchFamily="18" charset="0"/>
              </a:rPr>
              <a:t>yr</a:t>
            </a:r>
            <a:r>
              <a:rPr lang="en-US" dirty="0">
                <a:latin typeface="CG Times"/>
                <a:ea typeface="Times New Roman" panose="02020603050405020304" pitchFamily="18" charset="0"/>
              </a:rPr>
              <a:t>  2  </a:t>
            </a:r>
            <a:r>
              <a:rPr lang="en-US" dirty="0" err="1">
                <a:latin typeface="CG Times"/>
                <a:ea typeface="Times New Roman" panose="02020603050405020304" pitchFamily="18" charset="0"/>
              </a:rPr>
              <a:t>mth</a:t>
            </a:r>
            <a:endParaRPr lang="en-US" dirty="0">
              <a:latin typeface="Times New Roman" panose="02020603050405020304" pitchFamily="18" charset="0"/>
              <a:ea typeface="Times New Roman" panose="02020603050405020304" pitchFamily="18" charset="0"/>
            </a:endParaRPr>
          </a:p>
          <a:p>
            <a:pPr marL="1828800" marR="0" indent="-18288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1942				65 </a:t>
            </a:r>
            <a:r>
              <a:rPr lang="en-US" dirty="0" err="1">
                <a:latin typeface="CG Times"/>
                <a:ea typeface="Times New Roman" panose="02020603050405020304" pitchFamily="18" charset="0"/>
              </a:rPr>
              <a:t>yr</a:t>
            </a:r>
            <a:r>
              <a:rPr lang="en-US" dirty="0">
                <a:latin typeface="CG Times"/>
                <a:ea typeface="Times New Roman" panose="02020603050405020304" pitchFamily="18" charset="0"/>
              </a:rPr>
              <a:t> 10 </a:t>
            </a:r>
            <a:r>
              <a:rPr lang="en-US" dirty="0" err="1">
                <a:latin typeface="CG Times"/>
                <a:ea typeface="Times New Roman" panose="02020603050405020304" pitchFamily="18" charset="0"/>
              </a:rPr>
              <a:t>mth</a:t>
            </a:r>
            <a:endParaRPr lang="en-US" dirty="0">
              <a:latin typeface="Times New Roman" panose="02020603050405020304" pitchFamily="18" charset="0"/>
              <a:ea typeface="Times New Roman" panose="02020603050405020304" pitchFamily="18" charset="0"/>
            </a:endParaRPr>
          </a:p>
          <a:p>
            <a:pPr marL="1828800" marR="0" indent="-18288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1943-54			</a:t>
            </a:r>
            <a:r>
              <a:rPr lang="en-US" dirty="0" smtClean="0">
                <a:latin typeface="CG Times"/>
                <a:ea typeface="Times New Roman" panose="02020603050405020304" pitchFamily="18" charset="0"/>
              </a:rPr>
              <a:t>	66 </a:t>
            </a:r>
            <a:r>
              <a:rPr lang="en-US" dirty="0" err="1">
                <a:latin typeface="CG Times"/>
                <a:ea typeface="Times New Roman" panose="02020603050405020304" pitchFamily="18" charset="0"/>
              </a:rPr>
              <a:t>yr</a:t>
            </a:r>
            <a:endParaRPr lang="en-US" dirty="0">
              <a:latin typeface="Times New Roman" panose="02020603050405020304" pitchFamily="18" charset="0"/>
              <a:ea typeface="Times New Roman" panose="02020603050405020304" pitchFamily="18" charset="0"/>
            </a:endParaRPr>
          </a:p>
          <a:p>
            <a:pPr marL="1828800" marR="0" indent="-18288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1955				66 </a:t>
            </a:r>
            <a:r>
              <a:rPr lang="en-US" dirty="0" err="1">
                <a:latin typeface="CG Times"/>
                <a:ea typeface="Times New Roman" panose="02020603050405020304" pitchFamily="18" charset="0"/>
              </a:rPr>
              <a:t>yr</a:t>
            </a:r>
            <a:r>
              <a:rPr lang="en-US" dirty="0">
                <a:latin typeface="CG Times"/>
                <a:ea typeface="Times New Roman" panose="02020603050405020304" pitchFamily="18" charset="0"/>
              </a:rPr>
              <a:t>  2 </a:t>
            </a:r>
            <a:r>
              <a:rPr lang="en-US" dirty="0" err="1">
                <a:latin typeface="CG Times"/>
                <a:ea typeface="Times New Roman" panose="02020603050405020304" pitchFamily="18" charset="0"/>
              </a:rPr>
              <a:t>mth</a:t>
            </a:r>
            <a:endParaRPr lang="en-US" dirty="0">
              <a:latin typeface="Times New Roman" panose="02020603050405020304" pitchFamily="18" charset="0"/>
              <a:ea typeface="Times New Roman" panose="02020603050405020304" pitchFamily="18" charset="0"/>
            </a:endParaRPr>
          </a:p>
          <a:p>
            <a:pPr marL="1828800" marR="0" indent="-18288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1959				66 </a:t>
            </a:r>
            <a:r>
              <a:rPr lang="en-US" dirty="0" err="1">
                <a:latin typeface="CG Times"/>
                <a:ea typeface="Times New Roman" panose="02020603050405020304" pitchFamily="18" charset="0"/>
              </a:rPr>
              <a:t>yr</a:t>
            </a:r>
            <a:r>
              <a:rPr lang="en-US" dirty="0">
                <a:latin typeface="CG Times"/>
                <a:ea typeface="Times New Roman" panose="02020603050405020304" pitchFamily="18" charset="0"/>
              </a:rPr>
              <a:t> 10 </a:t>
            </a:r>
            <a:r>
              <a:rPr lang="en-US" dirty="0" err="1">
                <a:latin typeface="CG Times"/>
                <a:ea typeface="Times New Roman" panose="02020603050405020304" pitchFamily="18" charset="0"/>
              </a:rPr>
              <a:t>mth</a:t>
            </a:r>
            <a:endParaRPr lang="en-US" dirty="0">
              <a:latin typeface="Times New Roman" panose="02020603050405020304" pitchFamily="18" charset="0"/>
              <a:ea typeface="Times New Roman" panose="02020603050405020304" pitchFamily="18" charset="0"/>
            </a:endParaRPr>
          </a:p>
          <a:p>
            <a:pPr marL="1828800" marR="0" indent="-18288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1960 and after		</a:t>
            </a:r>
            <a:r>
              <a:rPr lang="en-US" dirty="0" smtClean="0">
                <a:latin typeface="CG Times"/>
                <a:ea typeface="Times New Roman" panose="02020603050405020304" pitchFamily="18" charset="0"/>
              </a:rPr>
              <a:t>67 </a:t>
            </a:r>
            <a:r>
              <a:rPr lang="en-US" dirty="0" err="1">
                <a:latin typeface="CG Times"/>
                <a:ea typeface="Times New Roman" panose="02020603050405020304" pitchFamily="18" charset="0"/>
              </a:rPr>
              <a:t>yr</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1439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History of Social Security Tax Rates</a:t>
            </a:r>
            <a:endParaRPr lang="en-US" sz="3600" dirty="0"/>
          </a:p>
        </p:txBody>
      </p:sp>
      <p:sp>
        <p:nvSpPr>
          <p:cNvPr id="3" name="Rectangle 2"/>
          <p:cNvSpPr/>
          <p:nvPr/>
        </p:nvSpPr>
        <p:spPr>
          <a:xfrm>
            <a:off x="1447800" y="2057400"/>
            <a:ext cx="6172200" cy="2308324"/>
          </a:xfrm>
          <a:prstGeom prst="rect">
            <a:avLst/>
          </a:prstGeom>
        </p:spPr>
        <p:txBody>
          <a:bodyPr wrap="square">
            <a:spAutoFit/>
          </a:bodyPr>
          <a:lstStyle/>
          <a:p>
            <a:pPr marL="2743200" marR="0" indent="-27432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Year  	</a:t>
            </a:r>
            <a:r>
              <a:rPr lang="en-US" dirty="0" smtClean="0">
                <a:latin typeface="CG Times"/>
                <a:ea typeface="Times New Roman" panose="02020603050405020304" pitchFamily="18" charset="0"/>
              </a:rPr>
              <a:t>Tax </a:t>
            </a:r>
            <a:r>
              <a:rPr lang="en-US" dirty="0">
                <a:latin typeface="CG Times"/>
                <a:ea typeface="Times New Roman" panose="02020603050405020304" pitchFamily="18" charset="0"/>
              </a:rPr>
              <a:t>Rate		</a:t>
            </a:r>
            <a:r>
              <a:rPr lang="en-US" dirty="0" smtClean="0">
                <a:latin typeface="CG Times"/>
                <a:ea typeface="Times New Roman" panose="02020603050405020304" pitchFamily="18" charset="0"/>
              </a:rPr>
              <a:t>	Ceiling</a:t>
            </a:r>
            <a:r>
              <a:rPr lang="en-US" dirty="0">
                <a:latin typeface="CG Times"/>
                <a:ea typeface="Times New Roman" panose="02020603050405020304" pitchFamily="18" charset="0"/>
              </a:rPr>
              <a:t>		</a:t>
            </a:r>
            <a:r>
              <a:rPr lang="en-US" dirty="0" smtClean="0">
                <a:latin typeface="CG Times"/>
                <a:ea typeface="Times New Roman" panose="02020603050405020304" pitchFamily="18" charset="0"/>
              </a:rPr>
              <a:t>Max. Contribution</a:t>
            </a:r>
            <a:endParaRPr lang="en-US" dirty="0">
              <a:latin typeface="Times New Roman" panose="02020603050405020304" pitchFamily="18" charset="0"/>
              <a:ea typeface="Times New Roman" panose="02020603050405020304" pitchFamily="18" charset="0"/>
            </a:endParaRPr>
          </a:p>
          <a:p>
            <a:pPr marL="2743200" marR="0" indent="-27432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1945		2.0		</a:t>
            </a:r>
            <a:r>
              <a:rPr lang="en-US" dirty="0" smtClean="0">
                <a:latin typeface="CG Times"/>
                <a:ea typeface="Times New Roman" panose="02020603050405020304" pitchFamily="18" charset="0"/>
              </a:rPr>
              <a:t>	$</a:t>
            </a:r>
            <a:r>
              <a:rPr lang="en-US" dirty="0">
                <a:latin typeface="CG Times"/>
                <a:ea typeface="Times New Roman" panose="02020603050405020304" pitchFamily="18" charset="0"/>
              </a:rPr>
              <a:t>3,000		$60</a:t>
            </a:r>
            <a:endParaRPr lang="en-US" dirty="0">
              <a:latin typeface="Times New Roman" panose="02020603050405020304" pitchFamily="18" charset="0"/>
              <a:ea typeface="Times New Roman" panose="02020603050405020304" pitchFamily="18" charset="0"/>
            </a:endParaRPr>
          </a:p>
          <a:p>
            <a:pPr marL="2743200" marR="0" indent="-27432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1970		9.6	</a:t>
            </a:r>
            <a:r>
              <a:rPr lang="en-US" dirty="0" smtClean="0">
                <a:latin typeface="CG Times"/>
                <a:ea typeface="Times New Roman" panose="02020603050405020304" pitchFamily="18" charset="0"/>
              </a:rPr>
              <a:t> (</a:t>
            </a:r>
            <a:r>
              <a:rPr lang="en-US" dirty="0">
                <a:latin typeface="CG Times"/>
                <a:ea typeface="Times New Roman" panose="02020603050405020304" pitchFamily="18" charset="0"/>
              </a:rPr>
              <a:t>8.4)	7,800	</a:t>
            </a:r>
            <a:r>
              <a:rPr lang="en-US" dirty="0" smtClean="0">
                <a:latin typeface="CG Times"/>
                <a:ea typeface="Times New Roman" panose="02020603050405020304" pitchFamily="18" charset="0"/>
              </a:rPr>
              <a:t>	$</a:t>
            </a:r>
            <a:r>
              <a:rPr lang="en-US" dirty="0">
                <a:latin typeface="CG Times"/>
                <a:ea typeface="Times New Roman" panose="02020603050405020304" pitchFamily="18" charset="0"/>
              </a:rPr>
              <a:t>749</a:t>
            </a:r>
            <a:endParaRPr lang="en-US" dirty="0">
              <a:latin typeface="Times New Roman" panose="02020603050405020304" pitchFamily="18" charset="0"/>
              <a:ea typeface="Times New Roman" panose="02020603050405020304" pitchFamily="18" charset="0"/>
            </a:endParaRPr>
          </a:p>
          <a:p>
            <a:pPr marL="2743200" marR="0" indent="-27432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latin typeface="CG Times"/>
                <a:ea typeface="Times New Roman" panose="02020603050405020304" pitchFamily="18" charset="0"/>
              </a:rPr>
              <a:t>1984</a:t>
            </a:r>
            <a:r>
              <a:rPr lang="en-US" dirty="0">
                <a:latin typeface="CG Times"/>
                <a:ea typeface="Times New Roman" panose="02020603050405020304" pitchFamily="18" charset="0"/>
              </a:rPr>
              <a:t>		</a:t>
            </a:r>
            <a:r>
              <a:rPr lang="en-US" dirty="0" smtClean="0">
                <a:latin typeface="CG Times"/>
                <a:ea typeface="Times New Roman" panose="02020603050405020304" pitchFamily="18" charset="0"/>
              </a:rPr>
              <a:t>14.0</a:t>
            </a:r>
            <a:r>
              <a:rPr lang="en-US" dirty="0">
                <a:latin typeface="CG Times"/>
                <a:ea typeface="Times New Roman" panose="02020603050405020304" pitchFamily="18" charset="0"/>
              </a:rPr>
              <a:t>	</a:t>
            </a:r>
            <a:r>
              <a:rPr lang="en-US" dirty="0" smtClean="0">
                <a:latin typeface="CG Times"/>
                <a:ea typeface="Times New Roman" panose="02020603050405020304" pitchFamily="18" charset="0"/>
              </a:rPr>
              <a:t> (11.4)</a:t>
            </a:r>
            <a:r>
              <a:rPr lang="en-US" dirty="0">
                <a:latin typeface="CG Times"/>
                <a:ea typeface="Times New Roman" panose="02020603050405020304" pitchFamily="18" charset="0"/>
              </a:rPr>
              <a:t>	</a:t>
            </a:r>
            <a:r>
              <a:rPr lang="en-US" dirty="0" smtClean="0">
                <a:latin typeface="CG Times"/>
                <a:ea typeface="Times New Roman" panose="02020603050405020304" pitchFamily="18" charset="0"/>
              </a:rPr>
              <a:t>37,800</a:t>
            </a:r>
            <a:r>
              <a:rPr lang="en-US" dirty="0">
                <a:latin typeface="CG Times"/>
                <a:ea typeface="Times New Roman" panose="02020603050405020304" pitchFamily="18" charset="0"/>
              </a:rPr>
              <a:t>		$5,292</a:t>
            </a:r>
            <a:endParaRPr lang="en-US" dirty="0">
              <a:latin typeface="Times New Roman" panose="02020603050405020304" pitchFamily="18" charset="0"/>
              <a:ea typeface="Times New Roman" panose="02020603050405020304" pitchFamily="18" charset="0"/>
            </a:endParaRPr>
          </a:p>
          <a:p>
            <a:pPr marL="2743200" marR="0" indent="-27432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1998		15.3	</a:t>
            </a:r>
            <a:r>
              <a:rPr lang="en-US" dirty="0" smtClean="0">
                <a:latin typeface="CG Times"/>
                <a:ea typeface="Times New Roman" panose="02020603050405020304" pitchFamily="18" charset="0"/>
              </a:rPr>
              <a:t> (</a:t>
            </a:r>
            <a:r>
              <a:rPr lang="en-US" dirty="0">
                <a:latin typeface="CG Times"/>
                <a:ea typeface="Times New Roman" panose="02020603050405020304" pitchFamily="18" charset="0"/>
              </a:rPr>
              <a:t>12.4)	68,400		$10,465</a:t>
            </a:r>
            <a:endParaRPr lang="en-US" dirty="0">
              <a:latin typeface="Times New Roman" panose="02020603050405020304" pitchFamily="18" charset="0"/>
              <a:ea typeface="Times New Roman" panose="02020603050405020304" pitchFamily="18" charset="0"/>
            </a:endParaRPr>
          </a:p>
          <a:p>
            <a:pPr marL="2743200" marR="0" indent="-27432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2001		15.3	</a:t>
            </a:r>
            <a:r>
              <a:rPr lang="en-US" dirty="0" smtClean="0">
                <a:latin typeface="CG Times"/>
                <a:ea typeface="Times New Roman" panose="02020603050405020304" pitchFamily="18" charset="0"/>
              </a:rPr>
              <a:t> (</a:t>
            </a:r>
            <a:r>
              <a:rPr lang="en-US" dirty="0">
                <a:latin typeface="CG Times"/>
                <a:ea typeface="Times New Roman" panose="02020603050405020304" pitchFamily="18" charset="0"/>
              </a:rPr>
              <a:t>12.4)	80,400		$12,301</a:t>
            </a:r>
            <a:endParaRPr lang="en-US" dirty="0">
              <a:latin typeface="Times New Roman" panose="02020603050405020304" pitchFamily="18" charset="0"/>
              <a:ea typeface="Times New Roman" panose="02020603050405020304" pitchFamily="18" charset="0"/>
            </a:endParaRPr>
          </a:p>
          <a:p>
            <a:pPr marL="2743200" marR="0" indent="-274320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a:latin typeface="CG Times"/>
                <a:ea typeface="Times New Roman" panose="02020603050405020304" pitchFamily="18" charset="0"/>
              </a:rPr>
              <a:t>2007		15.3	</a:t>
            </a:r>
            <a:r>
              <a:rPr lang="en-US" dirty="0" smtClean="0">
                <a:latin typeface="CG Times"/>
                <a:ea typeface="Times New Roman" panose="02020603050405020304" pitchFamily="18" charset="0"/>
              </a:rPr>
              <a:t> (</a:t>
            </a:r>
            <a:r>
              <a:rPr lang="en-US" dirty="0">
                <a:latin typeface="CG Times"/>
                <a:ea typeface="Times New Roman" panose="02020603050405020304" pitchFamily="18" charset="0"/>
              </a:rPr>
              <a:t>12.4)	97,500		$14,917</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tabLst>
                <a:tab pos="-40005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latin typeface="CG Times"/>
                <a:ea typeface="Times New Roman" panose="02020603050405020304" pitchFamily="18" charset="0"/>
              </a:rPr>
              <a:t>2017</a:t>
            </a:r>
            <a:r>
              <a:rPr lang="en-US" dirty="0">
                <a:latin typeface="CG Times"/>
                <a:ea typeface="Times New Roman" panose="02020603050405020304" pitchFamily="18" charset="0"/>
              </a:rPr>
              <a:t>		</a:t>
            </a:r>
            <a:r>
              <a:rPr lang="en-US" dirty="0" smtClean="0">
                <a:latin typeface="CG Times"/>
                <a:ea typeface="Times New Roman" panose="02020603050405020304" pitchFamily="18" charset="0"/>
              </a:rPr>
              <a:t>15.3</a:t>
            </a:r>
            <a:r>
              <a:rPr lang="en-US" dirty="0">
                <a:latin typeface="CG Times"/>
                <a:ea typeface="Times New Roman" panose="02020603050405020304" pitchFamily="18" charset="0"/>
              </a:rPr>
              <a:t>	 (12.4) 	</a:t>
            </a:r>
            <a:r>
              <a:rPr lang="en-US" dirty="0" smtClean="0">
                <a:latin typeface="CG Times"/>
                <a:ea typeface="Times New Roman" panose="02020603050405020304" pitchFamily="18" charset="0"/>
              </a:rPr>
              <a:t>127,200</a:t>
            </a:r>
            <a:r>
              <a:rPr lang="en-US" dirty="0">
                <a:latin typeface="CG Times"/>
                <a:ea typeface="Times New Roman" panose="02020603050405020304" pitchFamily="18" charset="0"/>
              </a:rPr>
              <a:t>	  </a:t>
            </a:r>
            <a:r>
              <a:rPr lang="en-US" dirty="0" smtClean="0">
                <a:latin typeface="CG Times"/>
                <a:ea typeface="Times New Roman" panose="02020603050405020304" pitchFamily="18" charset="0"/>
              </a:rPr>
              <a:t>	$19,462</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925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dirty="0" smtClean="0"/>
              <a:t>Possible Problems with Market</a:t>
            </a:r>
            <a:br>
              <a:rPr lang="en-US" altLang="en-US" sz="4000" dirty="0" smtClean="0"/>
            </a:br>
            <a:r>
              <a:rPr lang="en-US" altLang="en-US" sz="3200" dirty="0" smtClean="0"/>
              <a:t>(What is the role government in a private enterprise economy?)</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dirty="0" smtClean="0"/>
              <a:t>Philosophical issues</a:t>
            </a:r>
          </a:p>
          <a:p>
            <a:pPr eaLnBrk="1" hangingPunct="1">
              <a:lnSpc>
                <a:spcPct val="90000"/>
              </a:lnSpc>
            </a:pPr>
            <a:r>
              <a:rPr lang="en-US" altLang="en-US" dirty="0" smtClean="0"/>
              <a:t>Technical issues</a:t>
            </a:r>
          </a:p>
          <a:p>
            <a:pPr lvl="1" eaLnBrk="1" hangingPunct="1">
              <a:lnSpc>
                <a:spcPct val="90000"/>
              </a:lnSpc>
            </a:pPr>
            <a:r>
              <a:rPr lang="en-US" altLang="en-US" dirty="0" smtClean="0">
                <a:solidFill>
                  <a:srgbClr val="FF0000"/>
                </a:solidFill>
              </a:rPr>
              <a:t>Public goods</a:t>
            </a:r>
          </a:p>
          <a:p>
            <a:pPr lvl="1" eaLnBrk="1" hangingPunct="1">
              <a:lnSpc>
                <a:spcPct val="90000"/>
              </a:lnSpc>
            </a:pPr>
            <a:r>
              <a:rPr lang="en-US" altLang="en-US" dirty="0" smtClean="0">
                <a:solidFill>
                  <a:srgbClr val="FF0000"/>
                </a:solidFill>
              </a:rPr>
              <a:t>Externalities</a:t>
            </a:r>
          </a:p>
          <a:p>
            <a:pPr lvl="1" eaLnBrk="1" hangingPunct="1">
              <a:lnSpc>
                <a:spcPct val="90000"/>
              </a:lnSpc>
            </a:pPr>
            <a:r>
              <a:rPr lang="en-US" altLang="en-US" dirty="0" smtClean="0"/>
              <a:t>Incomplete Markets</a:t>
            </a:r>
          </a:p>
          <a:p>
            <a:pPr lvl="1" eaLnBrk="1" hangingPunct="1">
              <a:lnSpc>
                <a:spcPct val="90000"/>
              </a:lnSpc>
            </a:pPr>
            <a:r>
              <a:rPr lang="en-US" altLang="en-US" dirty="0" smtClean="0"/>
              <a:t>Imperfect information–Asymmetric information</a:t>
            </a:r>
          </a:p>
          <a:p>
            <a:pPr lvl="1" eaLnBrk="1" hangingPunct="1">
              <a:lnSpc>
                <a:spcPct val="90000"/>
              </a:lnSpc>
            </a:pPr>
            <a:r>
              <a:rPr lang="en-US" altLang="en-US" dirty="0" smtClean="0"/>
              <a:t>Distribution</a:t>
            </a:r>
          </a:p>
          <a:p>
            <a:pPr lvl="1" eaLnBrk="1" hangingPunct="1">
              <a:lnSpc>
                <a:spcPct val="90000"/>
              </a:lnSpc>
            </a:pPr>
            <a:r>
              <a:rPr lang="en-US" altLang="en-US" dirty="0" smtClean="0"/>
              <a:t>Monopoly</a:t>
            </a:r>
          </a:p>
          <a:p>
            <a:pPr lvl="1" eaLnBrk="1" hangingPunct="1">
              <a:lnSpc>
                <a:spcPct val="90000"/>
              </a:lnSpc>
            </a:pPr>
            <a:r>
              <a:rPr lang="en-US" altLang="en-US" dirty="0" smtClean="0"/>
              <a:t>Macro issues—stability and growth</a:t>
            </a:r>
          </a:p>
          <a:p>
            <a:pPr eaLnBrk="1" hangingPunct="1">
              <a:lnSpc>
                <a:spcPct val="90000"/>
              </a:lnSpc>
              <a:buFontTx/>
              <a:buNone/>
            </a:pPr>
            <a:endParaRPr lang="en-US" alt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Social Security Example</a:t>
            </a:r>
            <a:endParaRPr lang="en-US" sz="3600" dirty="0"/>
          </a:p>
        </p:txBody>
      </p:sp>
      <p:graphicFrame>
        <p:nvGraphicFramePr>
          <p:cNvPr id="3" name="Table 2"/>
          <p:cNvGraphicFramePr>
            <a:graphicFrameLocks noGrp="1"/>
          </p:cNvGraphicFramePr>
          <p:nvPr/>
        </p:nvGraphicFramePr>
        <p:xfrm>
          <a:off x="695876" y="1600201"/>
          <a:ext cx="7752247" cy="4525961"/>
        </p:xfrm>
        <a:graphic>
          <a:graphicData uri="http://schemas.openxmlformats.org/drawingml/2006/table">
            <a:tbl>
              <a:tblPr>
                <a:tableStyleId>{5C22544A-7EE6-4342-B048-85BDC9FD1C3A}</a:tableStyleId>
              </a:tblPr>
              <a:tblGrid>
                <a:gridCol w="1052458">
                  <a:extLst>
                    <a:ext uri="{9D8B030D-6E8A-4147-A177-3AD203B41FA5}">
                      <a16:colId xmlns:a16="http://schemas.microsoft.com/office/drawing/2014/main" val="248554463"/>
                    </a:ext>
                  </a:extLst>
                </a:gridCol>
                <a:gridCol w="744421">
                  <a:extLst>
                    <a:ext uri="{9D8B030D-6E8A-4147-A177-3AD203B41FA5}">
                      <a16:colId xmlns:a16="http://schemas.microsoft.com/office/drawing/2014/main" val="3412347587"/>
                    </a:ext>
                  </a:extLst>
                </a:gridCol>
                <a:gridCol w="744421">
                  <a:extLst>
                    <a:ext uri="{9D8B030D-6E8A-4147-A177-3AD203B41FA5}">
                      <a16:colId xmlns:a16="http://schemas.microsoft.com/office/drawing/2014/main" val="80834804"/>
                    </a:ext>
                  </a:extLst>
                </a:gridCol>
                <a:gridCol w="744421">
                  <a:extLst>
                    <a:ext uri="{9D8B030D-6E8A-4147-A177-3AD203B41FA5}">
                      <a16:colId xmlns:a16="http://schemas.microsoft.com/office/drawing/2014/main" val="668942976"/>
                    </a:ext>
                  </a:extLst>
                </a:gridCol>
                <a:gridCol w="744421">
                  <a:extLst>
                    <a:ext uri="{9D8B030D-6E8A-4147-A177-3AD203B41FA5}">
                      <a16:colId xmlns:a16="http://schemas.microsoft.com/office/drawing/2014/main" val="2292469500"/>
                    </a:ext>
                  </a:extLst>
                </a:gridCol>
                <a:gridCol w="744421">
                  <a:extLst>
                    <a:ext uri="{9D8B030D-6E8A-4147-A177-3AD203B41FA5}">
                      <a16:colId xmlns:a16="http://schemas.microsoft.com/office/drawing/2014/main" val="2559686695"/>
                    </a:ext>
                  </a:extLst>
                </a:gridCol>
                <a:gridCol w="744421">
                  <a:extLst>
                    <a:ext uri="{9D8B030D-6E8A-4147-A177-3AD203B41FA5}">
                      <a16:colId xmlns:a16="http://schemas.microsoft.com/office/drawing/2014/main" val="1848456749"/>
                    </a:ext>
                  </a:extLst>
                </a:gridCol>
                <a:gridCol w="744421">
                  <a:extLst>
                    <a:ext uri="{9D8B030D-6E8A-4147-A177-3AD203B41FA5}">
                      <a16:colId xmlns:a16="http://schemas.microsoft.com/office/drawing/2014/main" val="3982964298"/>
                    </a:ext>
                  </a:extLst>
                </a:gridCol>
                <a:gridCol w="744421">
                  <a:extLst>
                    <a:ext uri="{9D8B030D-6E8A-4147-A177-3AD203B41FA5}">
                      <a16:colId xmlns:a16="http://schemas.microsoft.com/office/drawing/2014/main" val="2441182379"/>
                    </a:ext>
                  </a:extLst>
                </a:gridCol>
                <a:gridCol w="744421">
                  <a:extLst>
                    <a:ext uri="{9D8B030D-6E8A-4147-A177-3AD203B41FA5}">
                      <a16:colId xmlns:a16="http://schemas.microsoft.com/office/drawing/2014/main" val="3493305846"/>
                    </a:ext>
                  </a:extLst>
                </a:gridCol>
              </a:tblGrid>
              <a:tr h="266233">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3041101653"/>
                  </a:ext>
                </a:extLst>
              </a:tr>
              <a:tr h="266233">
                <a:tc gridSpan="3">
                  <a:txBody>
                    <a:bodyPr/>
                    <a:lstStyle/>
                    <a:p>
                      <a:pPr algn="l" fontAlgn="b"/>
                      <a:r>
                        <a:rPr lang="en-US" sz="1600" u="none" strike="noStrike">
                          <a:effectLst/>
                        </a:rPr>
                        <a:t>SOCIAL SECURITY</a:t>
                      </a:r>
                      <a:endParaRPr lang="en-US" sz="1600" b="0" i="0" u="none" strike="noStrike">
                        <a:effectLst/>
                        <a:latin typeface="Arial" panose="020B0604020202020204" pitchFamily="34" charset="0"/>
                      </a:endParaRPr>
                    </a:p>
                  </a:txBody>
                  <a:tcPr marL="8588" marR="8588" marT="8588" marB="0" anchor="b"/>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1223604206"/>
                  </a:ext>
                </a:extLst>
              </a:tr>
              <a:tr h="266233">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dirty="0">
                          <a:effectLst/>
                        </a:rPr>
                        <a:t>=</a:t>
                      </a:r>
                      <a:endParaRPr lang="en-US" sz="1600" b="0" i="0" u="none" strike="noStrike" dirty="0">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1238655751"/>
                  </a:ext>
                </a:extLst>
              </a:tr>
              <a:tr h="266233">
                <a:tc gridSpan="2">
                  <a:txBody>
                    <a:bodyPr/>
                    <a:lstStyle/>
                    <a:p>
                      <a:pPr algn="l" fontAlgn="b"/>
                      <a:r>
                        <a:rPr lang="en-US" sz="1600" u="none" strike="noStrike">
                          <a:effectLst/>
                        </a:rPr>
                        <a:t>Start up effect</a:t>
                      </a:r>
                      <a:endParaRPr lang="en-US" sz="1600" b="0" i="0" u="none" strike="noStrike">
                        <a:effectLst/>
                        <a:latin typeface="Arial" panose="020B0604020202020204" pitchFamily="34" charset="0"/>
                      </a:endParaRPr>
                    </a:p>
                  </a:txBody>
                  <a:tcPr marL="8588" marR="8588" marT="8588" marB="0" anchor="b"/>
                </a:tc>
                <a:tc hMerge="1">
                  <a:txBody>
                    <a:bodyPr/>
                    <a:lstStyle/>
                    <a:p>
                      <a:endParaRPr lang="en-US"/>
                    </a:p>
                  </a:txBody>
                  <a:tcPr/>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3054164823"/>
                  </a:ext>
                </a:extLst>
              </a:tr>
              <a:tr h="266233">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2</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3</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4</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5</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6</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7</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8</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3165037794"/>
                  </a:ext>
                </a:extLst>
              </a:tr>
              <a:tr h="266233">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1778765776"/>
                  </a:ext>
                </a:extLst>
              </a:tr>
              <a:tr h="266233">
                <a:tc>
                  <a:txBody>
                    <a:bodyPr/>
                    <a:lstStyle/>
                    <a:p>
                      <a:pPr algn="l" fontAlgn="b"/>
                      <a:r>
                        <a:rPr lang="en-US" sz="1600" u="none" strike="noStrike">
                          <a:effectLst/>
                        </a:rPr>
                        <a:t>Young</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2069805280"/>
                  </a:ext>
                </a:extLst>
              </a:tr>
              <a:tr h="266233">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2633986283"/>
                  </a:ext>
                </a:extLst>
              </a:tr>
              <a:tr h="266233">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1523259628"/>
                  </a:ext>
                </a:extLst>
              </a:tr>
              <a:tr h="266233">
                <a:tc>
                  <a:txBody>
                    <a:bodyPr/>
                    <a:lstStyle/>
                    <a:p>
                      <a:pPr algn="l" fontAlgn="b"/>
                      <a:r>
                        <a:rPr lang="en-US" sz="1600" u="none" strike="noStrike">
                          <a:effectLst/>
                        </a:rPr>
                        <a:t>Middle age</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100</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2645565697"/>
                  </a:ext>
                </a:extLst>
              </a:tr>
              <a:tr h="266233">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3636923043"/>
                  </a:ext>
                </a:extLst>
              </a:tr>
              <a:tr h="266233">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2678383991"/>
                  </a:ext>
                </a:extLst>
              </a:tr>
              <a:tr h="266233">
                <a:tc>
                  <a:txBody>
                    <a:bodyPr/>
                    <a:lstStyle/>
                    <a:p>
                      <a:pPr algn="l" fontAlgn="b"/>
                      <a:r>
                        <a:rPr lang="en-US" sz="1600" u="none" strike="noStrike">
                          <a:effectLst/>
                        </a:rPr>
                        <a:t>Old</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862070514"/>
                  </a:ext>
                </a:extLst>
              </a:tr>
              <a:tr h="266233">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3697727254"/>
                  </a:ext>
                </a:extLst>
              </a:tr>
              <a:tr h="266233">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2004936493"/>
                  </a:ext>
                </a:extLst>
              </a:tr>
              <a:tr h="266233">
                <a:tc>
                  <a:txBody>
                    <a:bodyPr/>
                    <a:lstStyle/>
                    <a:p>
                      <a:pPr algn="l" fontAlgn="b"/>
                      <a:r>
                        <a:rPr lang="en-US" sz="1600" u="none" strike="noStrike">
                          <a:effectLst/>
                        </a:rPr>
                        <a:t>Net effect</a:t>
                      </a:r>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l" fontAlgn="b"/>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10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8588" marR="8588" marT="8588" marB="0" anchor="b"/>
                </a:tc>
                <a:extLst>
                  <a:ext uri="{0D108BD9-81ED-4DB2-BD59-A6C34878D82A}">
                    <a16:rowId xmlns:a16="http://schemas.microsoft.com/office/drawing/2014/main" val="209488696"/>
                  </a:ext>
                </a:extLst>
              </a:tr>
              <a:tr h="266233">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a:effectLst/>
                        </a:rPr>
                        <a:t>=</a:t>
                      </a:r>
                      <a:endParaRPr lang="en-US" sz="1600" b="0" i="0" u="none" strike="noStrike">
                        <a:effectLst/>
                        <a:latin typeface="Arial" panose="020B0604020202020204" pitchFamily="34" charset="0"/>
                      </a:endParaRPr>
                    </a:p>
                  </a:txBody>
                  <a:tcPr marL="8588" marR="8588" marT="8588" marB="0" anchor="b"/>
                </a:tc>
                <a:tc>
                  <a:txBody>
                    <a:bodyPr/>
                    <a:lstStyle/>
                    <a:p>
                      <a:pPr algn="l" fontAlgn="b"/>
                      <a:r>
                        <a:rPr lang="en-US" sz="1600" u="none" strike="noStrike" dirty="0">
                          <a:effectLst/>
                        </a:rPr>
                        <a:t>=</a:t>
                      </a:r>
                      <a:endParaRPr lang="en-US" sz="1600" b="0" i="0" u="none" strike="noStrike" dirty="0">
                        <a:effectLst/>
                        <a:latin typeface="Arial" panose="020B0604020202020204" pitchFamily="34" charset="0"/>
                      </a:endParaRPr>
                    </a:p>
                  </a:txBody>
                  <a:tcPr marL="8588" marR="8588" marT="8588" marB="0" anchor="b"/>
                </a:tc>
                <a:extLst>
                  <a:ext uri="{0D108BD9-81ED-4DB2-BD59-A6C34878D82A}">
                    <a16:rowId xmlns:a16="http://schemas.microsoft.com/office/drawing/2014/main" val="600417722"/>
                  </a:ext>
                </a:extLst>
              </a:tr>
            </a:tbl>
          </a:graphicData>
        </a:graphic>
      </p:graphicFrame>
    </p:spTree>
    <p:extLst>
      <p:ext uri="{BB962C8B-B14F-4D97-AF65-F5344CB8AC3E}">
        <p14:creationId xmlns:p14="http://schemas.microsoft.com/office/powerpoint/2010/main" val="950512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9726560"/>
              </p:ext>
            </p:extLst>
          </p:nvPr>
        </p:nvGraphicFramePr>
        <p:xfrm>
          <a:off x="1219200" y="1066800"/>
          <a:ext cx="6324600" cy="5516564"/>
        </p:xfrm>
        <a:graphic>
          <a:graphicData uri="http://schemas.openxmlformats.org/drawingml/2006/table">
            <a:tbl>
              <a:tblPr>
                <a:tableStyleId>{5C22544A-7EE6-4342-B048-85BDC9FD1C3A}</a:tableStyleId>
              </a:tblPr>
              <a:tblGrid>
                <a:gridCol w="858639">
                  <a:extLst>
                    <a:ext uri="{9D8B030D-6E8A-4147-A177-3AD203B41FA5}">
                      <a16:colId xmlns:a16="http://schemas.microsoft.com/office/drawing/2014/main" val="404243247"/>
                    </a:ext>
                  </a:extLst>
                </a:gridCol>
                <a:gridCol w="607329">
                  <a:extLst>
                    <a:ext uri="{9D8B030D-6E8A-4147-A177-3AD203B41FA5}">
                      <a16:colId xmlns:a16="http://schemas.microsoft.com/office/drawing/2014/main" val="3941354940"/>
                    </a:ext>
                  </a:extLst>
                </a:gridCol>
                <a:gridCol w="607329">
                  <a:extLst>
                    <a:ext uri="{9D8B030D-6E8A-4147-A177-3AD203B41FA5}">
                      <a16:colId xmlns:a16="http://schemas.microsoft.com/office/drawing/2014/main" val="2444746633"/>
                    </a:ext>
                  </a:extLst>
                </a:gridCol>
                <a:gridCol w="607329">
                  <a:extLst>
                    <a:ext uri="{9D8B030D-6E8A-4147-A177-3AD203B41FA5}">
                      <a16:colId xmlns:a16="http://schemas.microsoft.com/office/drawing/2014/main" val="695676160"/>
                    </a:ext>
                  </a:extLst>
                </a:gridCol>
                <a:gridCol w="607329">
                  <a:extLst>
                    <a:ext uri="{9D8B030D-6E8A-4147-A177-3AD203B41FA5}">
                      <a16:colId xmlns:a16="http://schemas.microsoft.com/office/drawing/2014/main" val="4283761991"/>
                    </a:ext>
                  </a:extLst>
                </a:gridCol>
                <a:gridCol w="607329">
                  <a:extLst>
                    <a:ext uri="{9D8B030D-6E8A-4147-A177-3AD203B41FA5}">
                      <a16:colId xmlns:a16="http://schemas.microsoft.com/office/drawing/2014/main" val="4129476022"/>
                    </a:ext>
                  </a:extLst>
                </a:gridCol>
                <a:gridCol w="607329">
                  <a:extLst>
                    <a:ext uri="{9D8B030D-6E8A-4147-A177-3AD203B41FA5}">
                      <a16:colId xmlns:a16="http://schemas.microsoft.com/office/drawing/2014/main" val="1492588637"/>
                    </a:ext>
                  </a:extLst>
                </a:gridCol>
                <a:gridCol w="607329">
                  <a:extLst>
                    <a:ext uri="{9D8B030D-6E8A-4147-A177-3AD203B41FA5}">
                      <a16:colId xmlns:a16="http://schemas.microsoft.com/office/drawing/2014/main" val="1313507928"/>
                    </a:ext>
                  </a:extLst>
                </a:gridCol>
                <a:gridCol w="607329">
                  <a:extLst>
                    <a:ext uri="{9D8B030D-6E8A-4147-A177-3AD203B41FA5}">
                      <a16:colId xmlns:a16="http://schemas.microsoft.com/office/drawing/2014/main" val="195698151"/>
                    </a:ext>
                  </a:extLst>
                </a:gridCol>
                <a:gridCol w="607329">
                  <a:extLst>
                    <a:ext uri="{9D8B030D-6E8A-4147-A177-3AD203B41FA5}">
                      <a16:colId xmlns:a16="http://schemas.microsoft.com/office/drawing/2014/main" val="2145534841"/>
                    </a:ext>
                  </a:extLst>
                </a:gridCol>
              </a:tblGrid>
              <a:tr h="186046">
                <a:tc gridSpan="2">
                  <a:txBody>
                    <a:bodyPr/>
                    <a:lstStyle/>
                    <a:p>
                      <a:pPr algn="l" fontAlgn="b"/>
                      <a:r>
                        <a:rPr lang="en-US" sz="900" u="none" strike="noStrike">
                          <a:effectLst/>
                        </a:rPr>
                        <a:t>Growing economy</a:t>
                      </a:r>
                      <a:endParaRPr lang="en-US" sz="900" b="0" i="0" u="none" strike="noStrike">
                        <a:effectLst/>
                        <a:latin typeface="Arial" panose="020B0604020202020204" pitchFamily="34" charset="0"/>
                      </a:endParaRPr>
                    </a:p>
                  </a:txBody>
                  <a:tcPr marL="4924" marR="4924" marT="4924" marB="0" anchor="b"/>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2953876027"/>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6</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7</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8</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578056193"/>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612973928"/>
                  </a:ext>
                </a:extLst>
              </a:tr>
              <a:tr h="186046">
                <a:tc>
                  <a:txBody>
                    <a:bodyPr/>
                    <a:lstStyle/>
                    <a:p>
                      <a:pPr algn="l" fontAlgn="b"/>
                      <a:r>
                        <a:rPr lang="en-US" sz="900" u="none" strike="noStrike">
                          <a:effectLst/>
                        </a:rPr>
                        <a:t>Young</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500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1741087735"/>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-50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628488885"/>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4293850865"/>
                  </a:ext>
                </a:extLst>
              </a:tr>
              <a:tr h="186046">
                <a:tc>
                  <a:txBody>
                    <a:bodyPr/>
                    <a:lstStyle/>
                    <a:p>
                      <a:pPr algn="l" fontAlgn="b"/>
                      <a:r>
                        <a:rPr lang="en-US" sz="900" u="none" strike="noStrike">
                          <a:effectLst/>
                        </a:rPr>
                        <a:t>Middle age</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500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126798973"/>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-50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445438109"/>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4282377473"/>
                  </a:ext>
                </a:extLst>
              </a:tr>
              <a:tr h="186046">
                <a:tc>
                  <a:txBody>
                    <a:bodyPr/>
                    <a:lstStyle/>
                    <a:p>
                      <a:pPr algn="l" fontAlgn="b"/>
                      <a:r>
                        <a:rPr lang="en-US" sz="900" u="none" strike="noStrike">
                          <a:effectLst/>
                        </a:rPr>
                        <a:t>Old</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893490694"/>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50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60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70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80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90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907186857"/>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157915593"/>
                  </a:ext>
                </a:extLst>
              </a:tr>
              <a:tr h="186046">
                <a:tc>
                  <a:txBody>
                    <a:bodyPr/>
                    <a:lstStyle/>
                    <a:p>
                      <a:pPr algn="l" fontAlgn="b"/>
                      <a:r>
                        <a:rPr lang="en-US" sz="900" u="none" strike="noStrike">
                          <a:effectLst/>
                        </a:rPr>
                        <a:t>Net effect</a:t>
                      </a:r>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784149507"/>
                  </a:ext>
                </a:extLst>
              </a:tr>
              <a:tr h="186046">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4205624637"/>
                  </a:ext>
                </a:extLst>
              </a:tr>
              <a:tr h="121230">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tc>
                  <a:txBody>
                    <a:bodyPr/>
                    <a:lstStyle/>
                    <a:p>
                      <a:pPr algn="l" fontAlgn="b"/>
                      <a:endParaRPr lang="en-US" sz="6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243082864"/>
                  </a:ext>
                </a:extLst>
              </a:tr>
              <a:tr h="186046">
                <a:tc gridSpan="2">
                  <a:txBody>
                    <a:bodyPr/>
                    <a:lstStyle/>
                    <a:p>
                      <a:pPr algn="l" fontAlgn="b"/>
                      <a:r>
                        <a:rPr lang="en-US" sz="900" u="none" strike="noStrike">
                          <a:effectLst/>
                        </a:rPr>
                        <a:t>Elimination impact</a:t>
                      </a:r>
                      <a:endParaRPr lang="en-US" sz="900" b="0" i="0" u="none" strike="noStrike">
                        <a:effectLst/>
                        <a:latin typeface="Arial" panose="020B0604020202020204" pitchFamily="34" charset="0"/>
                      </a:endParaRPr>
                    </a:p>
                  </a:txBody>
                  <a:tcPr marL="4924" marR="4924" marT="4924" marB="0" anchor="b"/>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4240599995"/>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3</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4</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5</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6</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7</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8</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587315714"/>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524011496"/>
                  </a:ext>
                </a:extLst>
              </a:tr>
              <a:tr h="186046">
                <a:tc>
                  <a:txBody>
                    <a:bodyPr/>
                    <a:lstStyle/>
                    <a:p>
                      <a:pPr algn="l" fontAlgn="b"/>
                      <a:r>
                        <a:rPr lang="en-US" sz="900" u="none" strike="noStrike">
                          <a:effectLst/>
                        </a:rPr>
                        <a:t>Young</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1413193062"/>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821743708"/>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2986054393"/>
                  </a:ext>
                </a:extLst>
              </a:tr>
              <a:tr h="186046">
                <a:tc>
                  <a:txBody>
                    <a:bodyPr/>
                    <a:lstStyle/>
                    <a:p>
                      <a:pPr algn="l" fontAlgn="b"/>
                      <a:r>
                        <a:rPr lang="en-US" sz="900" u="none" strike="noStrike">
                          <a:effectLst/>
                        </a:rPr>
                        <a:t>Middle age</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03902905"/>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2482939238"/>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4021490930"/>
                  </a:ext>
                </a:extLst>
              </a:tr>
              <a:tr h="186046">
                <a:tc>
                  <a:txBody>
                    <a:bodyPr/>
                    <a:lstStyle/>
                    <a:p>
                      <a:pPr algn="l" fontAlgn="b"/>
                      <a:r>
                        <a:rPr lang="en-US" sz="900" u="none" strike="noStrike">
                          <a:effectLst/>
                        </a:rPr>
                        <a:t>Old</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3744074442"/>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2000910205"/>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1215097818"/>
                  </a:ext>
                </a:extLst>
              </a:tr>
              <a:tr h="186046">
                <a:tc>
                  <a:txBody>
                    <a:bodyPr/>
                    <a:lstStyle/>
                    <a:p>
                      <a:pPr algn="l" fontAlgn="b"/>
                      <a:r>
                        <a:rPr lang="en-US" sz="900" u="none" strike="noStrike">
                          <a:effectLst/>
                        </a:rPr>
                        <a:t>Net effect</a:t>
                      </a:r>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20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dirty="0">
                          <a:effectLst/>
                        </a:rPr>
                        <a:t>0</a:t>
                      </a:r>
                      <a:endParaRPr lang="en-US" sz="900" b="0" i="0" u="none" strike="noStrike" dirty="0">
                        <a:effectLst/>
                        <a:latin typeface="Arial" panose="020B0604020202020204" pitchFamily="34" charset="0"/>
                      </a:endParaRPr>
                    </a:p>
                  </a:txBody>
                  <a:tcPr marL="4924" marR="4924" marT="4924" marB="0" anchor="b"/>
                </a:tc>
                <a:tc>
                  <a:txBody>
                    <a:bodyPr/>
                    <a:lstStyle/>
                    <a:p>
                      <a:pPr algn="r" fontAlgn="b"/>
                      <a:r>
                        <a:rPr lang="en-US" sz="900" u="none" strike="noStrike">
                          <a:effectLst/>
                        </a:rPr>
                        <a:t>-20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-10</a:t>
                      </a:r>
                      <a:endParaRPr lang="en-US" sz="900" b="0" i="0" u="none" strike="noStrike">
                        <a:effectLst/>
                        <a:latin typeface="Arial" panose="020B0604020202020204" pitchFamily="34" charset="0"/>
                      </a:endParaRPr>
                    </a:p>
                  </a:txBody>
                  <a:tcPr marL="4924" marR="4924" marT="4924" marB="0" anchor="b"/>
                </a:tc>
                <a:tc>
                  <a:txBody>
                    <a:bodyPr/>
                    <a:lstStyle/>
                    <a:p>
                      <a:pPr algn="r" fontAlgn="b"/>
                      <a:r>
                        <a:rPr lang="en-US" sz="900" u="none" strike="noStrike">
                          <a:effectLst/>
                        </a:rPr>
                        <a:t>0</a:t>
                      </a:r>
                      <a:endParaRPr lang="en-US" sz="900" b="0" i="0" u="none" strike="noStrike">
                        <a:effectLst/>
                        <a:latin typeface="Arial" panose="020B0604020202020204" pitchFamily="34" charset="0"/>
                      </a:endParaRPr>
                    </a:p>
                  </a:txBody>
                  <a:tcPr marL="4924" marR="4924" marT="4924" marB="0" anchor="b"/>
                </a:tc>
                <a:extLst>
                  <a:ext uri="{0D108BD9-81ED-4DB2-BD59-A6C34878D82A}">
                    <a16:rowId xmlns:a16="http://schemas.microsoft.com/office/drawing/2014/main" val="130680724"/>
                  </a:ext>
                </a:extLst>
              </a:tr>
              <a:tr h="186046">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a:effectLst/>
                        <a:latin typeface="Arial" panose="020B0604020202020204" pitchFamily="34" charset="0"/>
                      </a:endParaRPr>
                    </a:p>
                  </a:txBody>
                  <a:tcPr marL="4924" marR="4924" marT="4924" marB="0" anchor="b"/>
                </a:tc>
                <a:tc>
                  <a:txBody>
                    <a:bodyPr/>
                    <a:lstStyle/>
                    <a:p>
                      <a:pPr algn="l" fontAlgn="b"/>
                      <a:endParaRPr lang="en-US" sz="900" b="0" i="0" u="none" strike="noStrike" dirty="0">
                        <a:effectLst/>
                        <a:latin typeface="Arial" panose="020B0604020202020204" pitchFamily="34" charset="0"/>
                      </a:endParaRPr>
                    </a:p>
                  </a:txBody>
                  <a:tcPr marL="4924" marR="4924" marT="4924" marB="0" anchor="b"/>
                </a:tc>
                <a:extLst>
                  <a:ext uri="{0D108BD9-81ED-4DB2-BD59-A6C34878D82A}">
                    <a16:rowId xmlns:a16="http://schemas.microsoft.com/office/drawing/2014/main" val="141632531"/>
                  </a:ext>
                </a:extLst>
              </a:tr>
              <a:tr h="186046">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a:effectLst/>
                        </a:rPr>
                        <a:t>-</a:t>
                      </a:r>
                      <a:endParaRPr lang="en-US" sz="900" b="0" i="0" u="none" strike="noStrike">
                        <a:effectLst/>
                        <a:latin typeface="Arial" panose="020B0604020202020204" pitchFamily="34" charset="0"/>
                      </a:endParaRPr>
                    </a:p>
                  </a:txBody>
                  <a:tcPr marL="4924" marR="4924" marT="4924" marB="0" anchor="b"/>
                </a:tc>
                <a:tc>
                  <a:txBody>
                    <a:bodyPr/>
                    <a:lstStyle/>
                    <a:p>
                      <a:pPr algn="l" fontAlgn="b"/>
                      <a:r>
                        <a:rPr lang="en-US" sz="900" u="none" strike="noStrike" dirty="0">
                          <a:effectLst/>
                        </a:rPr>
                        <a:t>-</a:t>
                      </a:r>
                      <a:endParaRPr lang="en-US" sz="900" b="0" i="0" u="none" strike="noStrike" dirty="0">
                        <a:effectLst/>
                        <a:latin typeface="Arial" panose="020B0604020202020204" pitchFamily="34" charset="0"/>
                      </a:endParaRPr>
                    </a:p>
                  </a:txBody>
                  <a:tcPr marL="4924" marR="4924" marT="4924" marB="0" anchor="b"/>
                </a:tc>
                <a:extLst>
                  <a:ext uri="{0D108BD9-81ED-4DB2-BD59-A6C34878D82A}">
                    <a16:rowId xmlns:a16="http://schemas.microsoft.com/office/drawing/2014/main" val="2939708433"/>
                  </a:ext>
                </a:extLst>
              </a:tr>
            </a:tbl>
          </a:graphicData>
        </a:graphic>
      </p:graphicFrame>
      <p:sp>
        <p:nvSpPr>
          <p:cNvPr id="4" name="Title 1"/>
          <p:cNvSpPr>
            <a:spLocks noGrp="1"/>
          </p:cNvSpPr>
          <p:nvPr>
            <p:ph type="title"/>
          </p:nvPr>
        </p:nvSpPr>
        <p:spPr>
          <a:xfrm>
            <a:off x="457200" y="274638"/>
            <a:ext cx="8229600" cy="639762"/>
          </a:xfrm>
        </p:spPr>
        <p:txBody>
          <a:bodyPr/>
          <a:lstStyle/>
          <a:p>
            <a:r>
              <a:rPr lang="en-US" sz="3600" dirty="0" smtClean="0"/>
              <a:t>Social Security Examples--Continued</a:t>
            </a:r>
            <a:endParaRPr lang="en-US" sz="3600" dirty="0"/>
          </a:p>
        </p:txBody>
      </p:sp>
    </p:spTree>
    <p:extLst>
      <p:ext uri="{BB962C8B-B14F-4D97-AF65-F5344CB8AC3E}">
        <p14:creationId xmlns:p14="http://schemas.microsoft.com/office/powerpoint/2010/main" val="2081063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Introduction to Taxation</a:t>
            </a:r>
          </a:p>
        </p:txBody>
      </p:sp>
      <p:sp>
        <p:nvSpPr>
          <p:cNvPr id="9219" name="Rectangle 3"/>
          <p:cNvSpPr>
            <a:spLocks noGrp="1" noChangeArrowheads="1"/>
          </p:cNvSpPr>
          <p:nvPr>
            <p:ph type="body" idx="1"/>
          </p:nvPr>
        </p:nvSpPr>
        <p:spPr/>
        <p:txBody>
          <a:bodyPr/>
          <a:lstStyle/>
          <a:p>
            <a:pPr eaLnBrk="1" hangingPunct="1"/>
            <a:r>
              <a:rPr lang="en-US" altLang="en-US" smtClean="0"/>
              <a:t>Taxes are one way of financing government along with borrowing, fees &amp; charges, etc.</a:t>
            </a:r>
          </a:p>
          <a:p>
            <a:pPr eaLnBrk="1" hangingPunct="1"/>
            <a:r>
              <a:rPr lang="en-US" altLang="en-US" smtClean="0"/>
              <a:t>Basic criteria for evaluating taxation</a:t>
            </a:r>
          </a:p>
          <a:p>
            <a:pPr lvl="1" eaLnBrk="1" hangingPunct="1"/>
            <a:r>
              <a:rPr lang="en-US" altLang="en-US" smtClean="0"/>
              <a:t>Efficiency</a:t>
            </a:r>
          </a:p>
          <a:p>
            <a:pPr lvl="2" eaLnBrk="1" hangingPunct="1"/>
            <a:r>
              <a:rPr lang="en-US" altLang="en-US" smtClean="0"/>
              <a:t>Neutrality as a goal</a:t>
            </a:r>
          </a:p>
          <a:p>
            <a:pPr lvl="2" eaLnBrk="1" hangingPunct="1"/>
            <a:r>
              <a:rPr lang="en-US" altLang="en-US" smtClean="0"/>
              <a:t>Do as little harm to the functioning of the private market</a:t>
            </a:r>
          </a:p>
          <a:p>
            <a:pPr lvl="1" eaLnBrk="1" hangingPunct="1"/>
            <a:r>
              <a:rPr lang="en-US" altLang="en-US" smtClean="0"/>
              <a:t>Equity or fairness</a:t>
            </a:r>
          </a:p>
        </p:txBody>
      </p:sp>
    </p:spTree>
    <p:extLst>
      <p:ext uri="{BB962C8B-B14F-4D97-AF65-F5344CB8AC3E}">
        <p14:creationId xmlns:p14="http://schemas.microsoft.com/office/powerpoint/2010/main" val="3191078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Equity</a:t>
            </a:r>
          </a:p>
        </p:txBody>
      </p:sp>
      <p:sp>
        <p:nvSpPr>
          <p:cNvPr id="10243" name="Rectangle 3"/>
          <p:cNvSpPr>
            <a:spLocks noGrp="1" noChangeArrowheads="1"/>
          </p:cNvSpPr>
          <p:nvPr>
            <p:ph type="body" idx="1"/>
          </p:nvPr>
        </p:nvSpPr>
        <p:spPr/>
        <p:txBody>
          <a:bodyPr/>
          <a:lstStyle/>
          <a:p>
            <a:pPr eaLnBrk="1" hangingPunct="1"/>
            <a:r>
              <a:rPr lang="en-US" altLang="en-US" smtClean="0"/>
              <a:t>Equity is basically a normative or ethical concept</a:t>
            </a:r>
          </a:p>
          <a:p>
            <a:pPr eaLnBrk="1" hangingPunct="1"/>
            <a:r>
              <a:rPr lang="en-US" altLang="en-US" smtClean="0"/>
              <a:t>Equity like beauty is in the eye of the beholder</a:t>
            </a:r>
          </a:p>
          <a:p>
            <a:pPr eaLnBrk="1" hangingPunct="1"/>
            <a:r>
              <a:rPr lang="en-US" altLang="en-US" smtClean="0"/>
              <a:t>Components of equity</a:t>
            </a:r>
          </a:p>
          <a:p>
            <a:pPr lvl="1" eaLnBrk="1" hangingPunct="1"/>
            <a:r>
              <a:rPr lang="en-US" altLang="en-US" smtClean="0"/>
              <a:t>Horizontal equity—equal treatment of equals</a:t>
            </a:r>
          </a:p>
          <a:p>
            <a:pPr lvl="1" eaLnBrk="1" hangingPunct="1"/>
            <a:r>
              <a:rPr lang="en-US" altLang="en-US" smtClean="0"/>
              <a:t>Vertical equity—the appropriate differential treatment of unequal</a:t>
            </a:r>
          </a:p>
        </p:txBody>
      </p:sp>
    </p:spTree>
    <p:extLst>
      <p:ext uri="{BB962C8B-B14F-4D97-AF65-F5344CB8AC3E}">
        <p14:creationId xmlns:p14="http://schemas.microsoft.com/office/powerpoint/2010/main" val="1960667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Taxes vs. Fees</a:t>
            </a:r>
          </a:p>
        </p:txBody>
      </p:sp>
      <p:sp>
        <p:nvSpPr>
          <p:cNvPr id="11267" name="Content Placeholder 2"/>
          <p:cNvSpPr>
            <a:spLocks noGrp="1"/>
          </p:cNvSpPr>
          <p:nvPr>
            <p:ph idx="1"/>
          </p:nvPr>
        </p:nvSpPr>
        <p:spPr/>
        <p:txBody>
          <a:bodyPr/>
          <a:lstStyle/>
          <a:p>
            <a:pPr marL="0" indent="0">
              <a:buFontTx/>
              <a:buNone/>
            </a:pPr>
            <a:r>
              <a:rPr lang="en-US" altLang="en-US" smtClean="0"/>
              <a:t>Fees are related to prices for public services where exclusion is possible.  Generally, the revenue generated by a fee is used to finance the activity.</a:t>
            </a:r>
          </a:p>
          <a:p>
            <a:pPr marL="0" indent="0">
              <a:buFontTx/>
              <a:buNone/>
            </a:pPr>
            <a:endParaRPr lang="en-US" altLang="en-US" smtClean="0"/>
          </a:p>
          <a:p>
            <a:pPr marL="0" indent="0">
              <a:buFontTx/>
              <a:buNone/>
            </a:pPr>
            <a:r>
              <a:rPr lang="en-US" altLang="en-US" smtClean="0"/>
              <a:t>Fees are applications of the benefits-received theory</a:t>
            </a:r>
          </a:p>
          <a:p>
            <a:pPr marL="0" indent="0">
              <a:buFontTx/>
              <a:buNone/>
            </a:pPr>
            <a:r>
              <a:rPr lang="en-US" altLang="en-US" smtClean="0"/>
              <a:t>In practice, the distinction is often not well defined.</a:t>
            </a:r>
          </a:p>
          <a:p>
            <a:pPr marL="0" indent="0">
              <a:buFontTx/>
              <a:buNone/>
            </a:pPr>
            <a:endParaRPr lang="en-US" altLang="en-US" smtClean="0"/>
          </a:p>
        </p:txBody>
      </p:sp>
    </p:spTree>
    <p:extLst>
      <p:ext uri="{BB962C8B-B14F-4D97-AF65-F5344CB8AC3E}">
        <p14:creationId xmlns:p14="http://schemas.microsoft.com/office/powerpoint/2010/main" val="2660860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smtClean="0"/>
              <a:t>Benefits-received vs. Ability-to-pay</a:t>
            </a:r>
          </a:p>
        </p:txBody>
      </p:sp>
      <p:sp>
        <p:nvSpPr>
          <p:cNvPr id="13315" name="Rectangle 3"/>
          <p:cNvSpPr>
            <a:spLocks noGrp="1" noChangeArrowheads="1"/>
          </p:cNvSpPr>
          <p:nvPr>
            <p:ph type="body" idx="1"/>
          </p:nvPr>
        </p:nvSpPr>
        <p:spPr/>
        <p:txBody>
          <a:bodyPr/>
          <a:lstStyle/>
          <a:p>
            <a:pPr eaLnBrk="1" hangingPunct="1"/>
            <a:r>
              <a:rPr lang="en-US" altLang="en-US" smtClean="0"/>
              <a:t>Benefits-received</a:t>
            </a:r>
          </a:p>
          <a:p>
            <a:pPr lvl="1" eaLnBrk="1" hangingPunct="1"/>
            <a:r>
              <a:rPr lang="en-US" altLang="en-US" smtClean="0"/>
              <a:t>Advantages </a:t>
            </a:r>
          </a:p>
          <a:p>
            <a:pPr lvl="2" eaLnBrk="1" hangingPunct="1"/>
            <a:r>
              <a:rPr lang="en-US" altLang="en-US" smtClean="0"/>
              <a:t>Mirrors private market?</a:t>
            </a:r>
          </a:p>
          <a:p>
            <a:pPr lvl="2" eaLnBrk="1" hangingPunct="1"/>
            <a:r>
              <a:rPr lang="en-US" altLang="en-US" smtClean="0"/>
              <a:t>Provides incentives for citizens</a:t>
            </a:r>
          </a:p>
          <a:p>
            <a:pPr lvl="1" eaLnBrk="1" hangingPunct="1"/>
            <a:r>
              <a:rPr lang="en-US" altLang="en-US" smtClean="0"/>
              <a:t>Disadvantages</a:t>
            </a:r>
          </a:p>
          <a:p>
            <a:pPr lvl="2" eaLnBrk="1" hangingPunct="1"/>
            <a:r>
              <a:rPr lang="en-US" altLang="en-US" smtClean="0"/>
              <a:t>Difficult to apply in some cases</a:t>
            </a:r>
          </a:p>
          <a:p>
            <a:pPr lvl="2" eaLnBrk="1" hangingPunct="1"/>
            <a:r>
              <a:rPr lang="en-US" altLang="en-US" smtClean="0"/>
              <a:t>Not useful for redistribution</a:t>
            </a:r>
          </a:p>
          <a:p>
            <a:pPr eaLnBrk="1" hangingPunct="1"/>
            <a:r>
              <a:rPr lang="en-US" altLang="en-US" smtClean="0"/>
              <a:t>Ability-to-pay—advantages and disadvantages</a:t>
            </a:r>
          </a:p>
          <a:p>
            <a:pPr lvl="1" eaLnBrk="1" hangingPunct="1">
              <a:buFontTx/>
              <a:buNone/>
            </a:pPr>
            <a:endParaRPr lang="en-US" altLang="en-US" smtClean="0"/>
          </a:p>
        </p:txBody>
      </p:sp>
    </p:spTree>
    <p:extLst>
      <p:ext uri="{BB962C8B-B14F-4D97-AF65-F5344CB8AC3E}">
        <p14:creationId xmlns:p14="http://schemas.microsoft.com/office/powerpoint/2010/main" val="4132303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dirty="0" smtClean="0"/>
              <a:t>Applications of the Equity Concept</a:t>
            </a:r>
            <a:r>
              <a:rPr lang="en-US" altLang="en-US" sz="4000" smtClean="0"/>
              <a:t/>
            </a:r>
            <a:br>
              <a:rPr lang="en-US" altLang="en-US" sz="4000" smtClean="0"/>
            </a:br>
            <a:endParaRPr lang="en-US" altLang="en-US" sz="2400" dirty="0" smtClean="0"/>
          </a:p>
        </p:txBody>
      </p:sp>
      <p:sp>
        <p:nvSpPr>
          <p:cNvPr id="8195" name="Rectangle 3"/>
          <p:cNvSpPr>
            <a:spLocks noGrp="1" noChangeArrowheads="1"/>
          </p:cNvSpPr>
          <p:nvPr>
            <p:ph type="body" idx="1"/>
          </p:nvPr>
        </p:nvSpPr>
        <p:spPr/>
        <p:txBody>
          <a:bodyPr/>
          <a:lstStyle/>
          <a:p>
            <a:pPr eaLnBrk="1" hangingPunct="1">
              <a:lnSpc>
                <a:spcPct val="90000"/>
              </a:lnSpc>
            </a:pPr>
            <a:r>
              <a:rPr lang="en-US" altLang="en-US" sz="2800" smtClean="0"/>
              <a:t>Non tax examples</a:t>
            </a:r>
          </a:p>
          <a:p>
            <a:pPr lvl="1" eaLnBrk="1" hangingPunct="1">
              <a:lnSpc>
                <a:spcPct val="90000"/>
              </a:lnSpc>
            </a:pPr>
            <a:r>
              <a:rPr lang="en-US" altLang="en-US" sz="2400" smtClean="0"/>
              <a:t>Grading</a:t>
            </a:r>
          </a:p>
          <a:p>
            <a:pPr lvl="1" eaLnBrk="1" hangingPunct="1">
              <a:lnSpc>
                <a:spcPct val="90000"/>
              </a:lnSpc>
            </a:pPr>
            <a:r>
              <a:rPr lang="en-US" altLang="en-US" sz="2400" smtClean="0"/>
              <a:t>Criminal justice</a:t>
            </a:r>
          </a:p>
          <a:p>
            <a:pPr eaLnBrk="1" hangingPunct="1">
              <a:lnSpc>
                <a:spcPct val="90000"/>
              </a:lnSpc>
            </a:pPr>
            <a:r>
              <a:rPr lang="en-US" altLang="en-US" sz="2800" smtClean="0"/>
              <a:t>Tax applications</a:t>
            </a:r>
          </a:p>
          <a:p>
            <a:pPr lvl="1" eaLnBrk="1" hangingPunct="1">
              <a:lnSpc>
                <a:spcPct val="90000"/>
              </a:lnSpc>
            </a:pPr>
            <a:r>
              <a:rPr lang="en-US" altLang="en-US" sz="2400" smtClean="0"/>
              <a:t>How are equals and non equals determined</a:t>
            </a:r>
          </a:p>
          <a:p>
            <a:pPr lvl="2" eaLnBrk="1" hangingPunct="1">
              <a:lnSpc>
                <a:spcPct val="90000"/>
              </a:lnSpc>
            </a:pPr>
            <a:r>
              <a:rPr lang="en-US" altLang="en-US" sz="2000" smtClean="0"/>
              <a:t>Benefits-received</a:t>
            </a:r>
          </a:p>
          <a:p>
            <a:pPr lvl="2" eaLnBrk="1" hangingPunct="1">
              <a:lnSpc>
                <a:spcPct val="90000"/>
              </a:lnSpc>
            </a:pPr>
            <a:r>
              <a:rPr lang="en-US" altLang="en-US" sz="2000" smtClean="0"/>
              <a:t>Ability-to-pay</a:t>
            </a:r>
          </a:p>
          <a:p>
            <a:pPr lvl="1" eaLnBrk="1" hangingPunct="1">
              <a:lnSpc>
                <a:spcPct val="90000"/>
              </a:lnSpc>
            </a:pPr>
            <a:r>
              <a:rPr lang="en-US" altLang="en-US" sz="2400" smtClean="0"/>
              <a:t>Examples</a:t>
            </a:r>
          </a:p>
          <a:p>
            <a:pPr lvl="2" eaLnBrk="1" hangingPunct="1">
              <a:lnSpc>
                <a:spcPct val="90000"/>
              </a:lnSpc>
            </a:pPr>
            <a:r>
              <a:rPr lang="en-US" altLang="en-US" sz="2000" smtClean="0"/>
              <a:t>Taxation of retirement income</a:t>
            </a:r>
          </a:p>
          <a:p>
            <a:pPr lvl="2" eaLnBrk="1" hangingPunct="1">
              <a:lnSpc>
                <a:spcPct val="90000"/>
              </a:lnSpc>
            </a:pPr>
            <a:r>
              <a:rPr lang="en-US" altLang="en-US" sz="2000" smtClean="0"/>
              <a:t>Taxation of unemployment compensation</a:t>
            </a:r>
          </a:p>
          <a:p>
            <a:pPr lvl="2" eaLnBrk="1" hangingPunct="1">
              <a:lnSpc>
                <a:spcPct val="90000"/>
              </a:lnSpc>
            </a:pPr>
            <a:r>
              <a:rPr lang="en-US" altLang="en-US" sz="2000" smtClean="0"/>
              <a:t>Taxation to finance education</a:t>
            </a:r>
          </a:p>
          <a:p>
            <a:pPr lvl="1" eaLnBrk="1" hangingPunct="1">
              <a:lnSpc>
                <a:spcPct val="90000"/>
              </a:lnSpc>
            </a:pPr>
            <a:endParaRPr lang="en-US" altLang="en-US" sz="2400" smtClean="0"/>
          </a:p>
        </p:txBody>
      </p:sp>
    </p:spTree>
    <p:extLst>
      <p:ext uri="{BB962C8B-B14F-4D97-AF65-F5344CB8AC3E}">
        <p14:creationId xmlns:p14="http://schemas.microsoft.com/office/powerpoint/2010/main" val="38156912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914400"/>
            <a:ext cx="2971800" cy="2743200"/>
          </a:xfrm>
        </p:spPr>
        <p:txBody>
          <a:bodyPr/>
          <a:lstStyle/>
          <a:p>
            <a:pPr eaLnBrk="1" hangingPunct="1"/>
            <a:r>
              <a:rPr lang="en-US" altLang="en-US" sz="2800" smtClean="0"/>
              <a:t>Letter to Editor</a:t>
            </a:r>
            <a:br>
              <a:rPr lang="en-US" altLang="en-US" sz="2800" smtClean="0"/>
            </a:br>
            <a:r>
              <a:rPr lang="en-US" altLang="en-US" sz="2800" smtClean="0"/>
              <a:t/>
            </a:r>
            <a:br>
              <a:rPr lang="en-US" altLang="en-US" sz="2800" smtClean="0"/>
            </a:br>
            <a:r>
              <a:rPr lang="en-US" altLang="en-US" sz="2000" smtClean="0"/>
              <a:t>Champaign</a:t>
            </a:r>
            <a:br>
              <a:rPr lang="en-US" altLang="en-US" sz="2000" smtClean="0"/>
            </a:br>
            <a:r>
              <a:rPr lang="en-US" altLang="en-US" sz="2000" i="1" smtClean="0"/>
              <a:t>News-Gazette</a:t>
            </a:r>
            <a:r>
              <a:rPr lang="en-US" altLang="en-US" sz="2000" smtClean="0"/>
              <a:t/>
            </a:r>
            <a:br>
              <a:rPr lang="en-US" altLang="en-US" sz="2000" smtClean="0"/>
            </a:br>
            <a:r>
              <a:rPr lang="en-US" altLang="en-US" sz="2000" smtClean="0"/>
              <a:t>May 17, 2010</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600" y="3048000"/>
            <a:ext cx="98488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1950"/>
            <a:ext cx="43053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6434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274638"/>
            <a:ext cx="8229600" cy="792162"/>
          </a:xfrm>
        </p:spPr>
        <p:txBody>
          <a:bodyPr/>
          <a:lstStyle/>
          <a:p>
            <a:r>
              <a:rPr lang="en-US" altLang="en-US" smtClean="0"/>
              <a:t>Basis for Taxation</a:t>
            </a:r>
          </a:p>
        </p:txBody>
      </p:sp>
      <p:sp>
        <p:nvSpPr>
          <p:cNvPr id="4" name="Content Placeholder 3"/>
          <p:cNvSpPr>
            <a:spLocks noGrp="1"/>
          </p:cNvSpPr>
          <p:nvPr>
            <p:ph idx="1"/>
          </p:nvPr>
        </p:nvSpPr>
        <p:spPr>
          <a:xfrm>
            <a:off x="457200" y="1143000"/>
            <a:ext cx="8229600" cy="4983163"/>
          </a:xfrm>
        </p:spPr>
        <p:txBody>
          <a:bodyPr/>
          <a:lstStyle/>
          <a:p>
            <a:pPr>
              <a:defRPr/>
            </a:pPr>
            <a:r>
              <a:rPr lang="en-US" dirty="0" smtClean="0"/>
              <a:t>Benefits-Received</a:t>
            </a:r>
          </a:p>
          <a:p>
            <a:pPr lvl="1">
              <a:defRPr/>
            </a:pPr>
            <a:endParaRPr lang="en-US" dirty="0" smtClean="0"/>
          </a:p>
          <a:p>
            <a:pPr>
              <a:defRPr/>
            </a:pPr>
            <a:r>
              <a:rPr lang="en-US" dirty="0" smtClean="0"/>
              <a:t>Ability-to-Pay</a:t>
            </a:r>
          </a:p>
          <a:p>
            <a:pPr lvl="1">
              <a:defRPr/>
            </a:pPr>
            <a:r>
              <a:rPr lang="en-US" dirty="0" smtClean="0"/>
              <a:t>Income (flow)</a:t>
            </a:r>
          </a:p>
          <a:p>
            <a:pPr lvl="1">
              <a:defRPr/>
            </a:pPr>
            <a:r>
              <a:rPr lang="en-US" dirty="0" smtClean="0"/>
              <a:t>Consumption (flow)</a:t>
            </a:r>
          </a:p>
          <a:p>
            <a:pPr lvl="1">
              <a:defRPr/>
            </a:pPr>
            <a:r>
              <a:rPr lang="en-US" dirty="0" smtClean="0"/>
              <a:t>Wealth (stock)</a:t>
            </a:r>
          </a:p>
          <a:p>
            <a:pPr marL="457200" lvl="1" indent="0">
              <a:buFontTx/>
              <a:buNone/>
              <a:defRPr/>
            </a:pPr>
            <a:r>
              <a:rPr lang="en-US" dirty="0" smtClean="0"/>
              <a:t>Stock vs. Flow measures</a:t>
            </a:r>
          </a:p>
          <a:p>
            <a:pPr marL="457200" lvl="1" indent="0">
              <a:buFontTx/>
              <a:buNone/>
              <a:defRPr/>
            </a:pPr>
            <a:r>
              <a:rPr lang="en-US" dirty="0" smtClean="0"/>
              <a:t>Other factors that may impact ability-to-pay:</a:t>
            </a:r>
          </a:p>
          <a:p>
            <a:pPr marL="457200" lvl="1" indent="0">
              <a:buFontTx/>
              <a:buNone/>
              <a:defRPr/>
            </a:pPr>
            <a:r>
              <a:rPr lang="en-US" dirty="0" smtClean="0"/>
              <a:t>Family size, unavoidable expenses, etc.</a:t>
            </a:r>
          </a:p>
        </p:txBody>
      </p:sp>
    </p:spTree>
    <p:extLst>
      <p:ext uri="{BB962C8B-B14F-4D97-AF65-F5344CB8AC3E}">
        <p14:creationId xmlns:p14="http://schemas.microsoft.com/office/powerpoint/2010/main" val="1274462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143000"/>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11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Size of Government-Growth of Spending </a:t>
            </a:r>
            <a:endParaRPr lang="en-US" sz="3200" dirty="0"/>
          </a:p>
        </p:txBody>
      </p:sp>
      <p:sp>
        <p:nvSpPr>
          <p:cNvPr id="6" name="Content Placeholder 5"/>
          <p:cNvSpPr>
            <a:spLocks noGrp="1"/>
          </p:cNvSpPr>
          <p:nvPr>
            <p:ph sz="half" idx="1"/>
          </p:nvPr>
        </p:nvSpPr>
        <p:spPr/>
        <p:txBody>
          <a:bodyPr/>
          <a:lstStyle/>
          <a:p>
            <a:r>
              <a:rPr lang="en-US" dirty="0" smtClean="0"/>
              <a:t>Technical reasons</a:t>
            </a:r>
          </a:p>
          <a:p>
            <a:pPr lvl="1"/>
            <a:r>
              <a:rPr lang="en-US" dirty="0" smtClean="0"/>
              <a:t>Prices</a:t>
            </a:r>
          </a:p>
          <a:p>
            <a:pPr lvl="1"/>
            <a:r>
              <a:rPr lang="en-US" dirty="0" smtClean="0"/>
              <a:t>Population</a:t>
            </a:r>
          </a:p>
          <a:p>
            <a:pPr lvl="1"/>
            <a:r>
              <a:rPr lang="en-US" dirty="0" smtClean="0"/>
              <a:t>Income</a:t>
            </a:r>
          </a:p>
          <a:p>
            <a:r>
              <a:rPr lang="en-US" dirty="0" smtClean="0"/>
              <a:t>Other</a:t>
            </a:r>
          </a:p>
          <a:p>
            <a:pPr lvl="1"/>
            <a:r>
              <a:rPr lang="en-US" dirty="0" smtClean="0"/>
              <a:t>Wars-defense</a:t>
            </a:r>
          </a:p>
          <a:p>
            <a:pPr lvl="1"/>
            <a:r>
              <a:rPr lang="en-US" dirty="0" smtClean="0"/>
              <a:t>Increase in transfers</a:t>
            </a:r>
          </a:p>
          <a:p>
            <a:pPr marL="457200" lvl="1" indent="0">
              <a:buNone/>
            </a:pPr>
            <a:r>
              <a:rPr lang="en-US" sz="1600" dirty="0" smtClean="0"/>
              <a:t>(Transfer vs. exhaustive spending)</a:t>
            </a:r>
          </a:p>
          <a:p>
            <a:pPr lvl="1"/>
            <a:r>
              <a:rPr lang="en-US" dirty="0" err="1" smtClean="0"/>
              <a:t>Baumol</a:t>
            </a:r>
            <a:r>
              <a:rPr lang="en-US" dirty="0" smtClean="0"/>
              <a:t> effect</a:t>
            </a:r>
          </a:p>
          <a:p>
            <a:pPr marL="914400" lvl="2" indent="0">
              <a:buNone/>
            </a:pPr>
            <a:r>
              <a:rPr lang="en-US" dirty="0"/>
              <a:t>	</a:t>
            </a:r>
          </a:p>
        </p:txBody>
      </p:sp>
      <p:sp>
        <p:nvSpPr>
          <p:cNvPr id="7" name="Content Placeholder 6"/>
          <p:cNvSpPr>
            <a:spLocks noGrp="1"/>
          </p:cNvSpPr>
          <p:nvPr>
            <p:ph sz="half" idx="2"/>
          </p:nvPr>
        </p:nvSpPr>
        <p:spPr>
          <a:xfrm>
            <a:off x="4191000" y="1600200"/>
            <a:ext cx="4953000" cy="3962400"/>
          </a:xfrm>
        </p:spPr>
        <p:txBody>
          <a:bodyPr/>
          <a:lstStyle/>
          <a:p>
            <a:pPr marL="0" indent="0">
              <a:buNone/>
            </a:pPr>
            <a:endParaRPr lang="en-US" dirty="0"/>
          </a:p>
        </p:txBody>
      </p:sp>
      <p:pic>
        <p:nvPicPr>
          <p:cNvPr id="5" name="Picture 2" descr="http://www.usgovernmentspending.com/include/usgs_chart2p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183" y="1676400"/>
            <a:ext cx="477837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402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Tax Rates</a:t>
            </a:r>
          </a:p>
        </p:txBody>
      </p:sp>
      <p:sp>
        <p:nvSpPr>
          <p:cNvPr id="3" name="Content Placeholder 2"/>
          <p:cNvSpPr>
            <a:spLocks noGrp="1"/>
          </p:cNvSpPr>
          <p:nvPr>
            <p:ph idx="1"/>
          </p:nvPr>
        </p:nvSpPr>
        <p:spPr/>
        <p:txBody>
          <a:bodyPr/>
          <a:lstStyle/>
          <a:p>
            <a:pPr>
              <a:defRPr/>
            </a:pPr>
            <a:r>
              <a:rPr lang="en-US" dirty="0" smtClean="0"/>
              <a:t>Average rates</a:t>
            </a:r>
          </a:p>
          <a:p>
            <a:pPr lvl="1">
              <a:defRPr/>
            </a:pPr>
            <a:r>
              <a:rPr lang="en-US" dirty="0" smtClean="0"/>
              <a:t>Measure of overall burden</a:t>
            </a:r>
          </a:p>
          <a:p>
            <a:pPr lvl="1">
              <a:defRPr/>
            </a:pPr>
            <a:r>
              <a:rPr lang="en-US" dirty="0" smtClean="0"/>
              <a:t>    ATR=Tax/Base</a:t>
            </a:r>
          </a:p>
          <a:p>
            <a:pPr>
              <a:defRPr/>
            </a:pPr>
            <a:r>
              <a:rPr lang="en-US" dirty="0" smtClean="0"/>
              <a:t>Marginal rates</a:t>
            </a:r>
          </a:p>
          <a:p>
            <a:pPr lvl="1">
              <a:defRPr/>
            </a:pPr>
            <a:r>
              <a:rPr lang="en-US" dirty="0" smtClean="0"/>
              <a:t>Measure of impact on behavior</a:t>
            </a:r>
          </a:p>
          <a:p>
            <a:pPr lvl="1">
              <a:defRPr/>
            </a:pPr>
            <a:r>
              <a:rPr lang="en-US" dirty="0" smtClean="0"/>
              <a:t>   MTR= </a:t>
            </a:r>
            <a:r>
              <a:rPr lang="el-GR" dirty="0" smtClean="0"/>
              <a:t>Δ</a:t>
            </a:r>
            <a:r>
              <a:rPr lang="en-US" dirty="0"/>
              <a:t>T</a:t>
            </a:r>
            <a:r>
              <a:rPr lang="en-US" dirty="0" smtClean="0"/>
              <a:t>ax/</a:t>
            </a:r>
            <a:r>
              <a:rPr lang="el-GR" dirty="0"/>
              <a:t> </a:t>
            </a:r>
            <a:r>
              <a:rPr lang="el-GR" dirty="0" smtClean="0"/>
              <a:t>Δ</a:t>
            </a:r>
            <a:r>
              <a:rPr lang="en-US" dirty="0"/>
              <a:t>B</a:t>
            </a:r>
            <a:r>
              <a:rPr lang="en-US" dirty="0" smtClean="0"/>
              <a:t>ase</a:t>
            </a:r>
          </a:p>
          <a:p>
            <a:pPr marL="457200" lvl="1" indent="0">
              <a:buFontTx/>
              <a:buNone/>
              <a:defRPr/>
            </a:pPr>
            <a:endParaRPr lang="en-US" dirty="0" smtClean="0"/>
          </a:p>
          <a:p>
            <a:pPr marL="457200" lvl="1" indent="0">
              <a:buFontTx/>
              <a:buNone/>
              <a:defRPr/>
            </a:pPr>
            <a:r>
              <a:rPr lang="en-US" dirty="0" smtClean="0"/>
              <a:t>Actual base vs. income as base</a:t>
            </a:r>
          </a:p>
        </p:txBody>
      </p:sp>
    </p:spTree>
    <p:extLst>
      <p:ext uri="{BB962C8B-B14F-4D97-AF65-F5344CB8AC3E}">
        <p14:creationId xmlns:p14="http://schemas.microsoft.com/office/powerpoint/2010/main" val="2977517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Inclusive vs. Exclusive Rate</a:t>
            </a:r>
          </a:p>
        </p:txBody>
      </p:sp>
      <p:sp>
        <p:nvSpPr>
          <p:cNvPr id="16387" name="Rectangle 4"/>
          <p:cNvSpPr>
            <a:spLocks noChangeArrowheads="1"/>
          </p:cNvSpPr>
          <p:nvPr/>
        </p:nvSpPr>
        <p:spPr bwMode="auto">
          <a:xfrm>
            <a:off x="0" y="-962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pic>
        <p:nvPicPr>
          <p:cNvPr id="16388" name="Picture 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479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4958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38"/>
          <p:cNvSpPr>
            <a:spLocks noChangeArrowheads="1"/>
          </p:cNvSpPr>
          <p:nvPr/>
        </p:nvSpPr>
        <p:spPr bwMode="auto">
          <a:xfrm>
            <a:off x="3962400" y="6019800"/>
            <a:ext cx="3847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dirty="0" err="1" smtClean="0">
                <a:solidFill>
                  <a:srgbClr val="FF0066"/>
                </a:solidFill>
              </a:rPr>
              <a:t>Ti</a:t>
            </a:r>
            <a:r>
              <a:rPr lang="en-US" altLang="en-US" sz="1600" dirty="0" smtClean="0">
                <a:solidFill>
                  <a:srgbClr val="FF0066"/>
                </a:solidFill>
              </a:rPr>
              <a:t>=T/(B+T);   </a:t>
            </a:r>
            <a:r>
              <a:rPr lang="en-US" altLang="en-US" sz="1600" dirty="0" err="1" smtClean="0">
                <a:solidFill>
                  <a:srgbClr val="FF0066"/>
                </a:solidFill>
              </a:rPr>
              <a:t>Te</a:t>
            </a:r>
            <a:r>
              <a:rPr lang="en-US" altLang="en-US" sz="1600" dirty="0" smtClean="0">
                <a:solidFill>
                  <a:srgbClr val="FF0066"/>
                </a:solidFill>
              </a:rPr>
              <a:t>=T/B;    </a:t>
            </a:r>
            <a:r>
              <a:rPr lang="en-US" altLang="en-US" sz="1600" dirty="0" err="1" smtClean="0">
                <a:solidFill>
                  <a:srgbClr val="FF0066"/>
                </a:solidFill>
              </a:rPr>
              <a:t>Ti</a:t>
            </a:r>
            <a:r>
              <a:rPr lang="en-US" altLang="en-US" sz="1600" dirty="0" smtClean="0">
                <a:solidFill>
                  <a:srgbClr val="FF0066"/>
                </a:solidFill>
              </a:rPr>
              <a:t> </a:t>
            </a:r>
            <a:r>
              <a:rPr lang="en-US" altLang="en-US" sz="1600" dirty="0">
                <a:solidFill>
                  <a:srgbClr val="FF0066"/>
                </a:solidFill>
              </a:rPr>
              <a:t>= (</a:t>
            </a:r>
            <a:r>
              <a:rPr lang="en-US" altLang="en-US" sz="1600" dirty="0" err="1">
                <a:solidFill>
                  <a:srgbClr val="FF0066"/>
                </a:solidFill>
              </a:rPr>
              <a:t>Te</a:t>
            </a:r>
            <a:r>
              <a:rPr lang="en-US" altLang="en-US" sz="1600" dirty="0">
                <a:solidFill>
                  <a:srgbClr val="FF0066"/>
                </a:solidFill>
              </a:rPr>
              <a:t>)/(1+Te)</a:t>
            </a:r>
          </a:p>
        </p:txBody>
      </p:sp>
      <p:graphicFrame>
        <p:nvGraphicFramePr>
          <p:cNvPr id="3" name="Table 2"/>
          <p:cNvGraphicFramePr>
            <a:graphicFrameLocks noGrp="1"/>
          </p:cNvGraphicFramePr>
          <p:nvPr>
            <p:extLst/>
          </p:nvPr>
        </p:nvGraphicFramePr>
        <p:xfrm>
          <a:off x="4038600" y="6391692"/>
          <a:ext cx="4495800" cy="294005"/>
        </p:xfrm>
        <a:graphic>
          <a:graphicData uri="http://schemas.openxmlformats.org/drawingml/2006/table">
            <a:tbl>
              <a:tblPr/>
              <a:tblGrid>
                <a:gridCol w="4495800">
                  <a:extLst>
                    <a:ext uri="{9D8B030D-6E8A-4147-A177-3AD203B41FA5}">
                      <a16:colId xmlns:a16="http://schemas.microsoft.com/office/drawing/2014/main" val="20000"/>
                    </a:ext>
                  </a:extLst>
                </a:gridCol>
              </a:tblGrid>
              <a:tr h="294005">
                <a:tc>
                  <a:txBody>
                    <a:bodyPr/>
                    <a:lstStyle/>
                    <a:p>
                      <a:pPr algn="l"/>
                      <a:r>
                        <a:rPr lang="de-DE" sz="1200" baseline="0" dirty="0">
                          <a:latin typeface="Arial"/>
                        </a:rPr>
                        <a:t>Ti=T/(T+B</a:t>
                      </a:r>
                      <a:r>
                        <a:rPr lang="de-DE" sz="1200" baseline="0" dirty="0" smtClean="0">
                          <a:latin typeface="Arial"/>
                        </a:rPr>
                        <a:t>)=((1/B)/(1/B))*(</a:t>
                      </a:r>
                      <a:r>
                        <a:rPr lang="de-DE" sz="1200" baseline="0" dirty="0">
                          <a:latin typeface="Arial"/>
                        </a:rPr>
                        <a:t>T/(T+B))=(T/B)/(T/B+B/B)=Te/(Te+1)</a:t>
                      </a:r>
                      <a:endParaRPr lang="de-DE" sz="1200" baseline="0" dirty="0"/>
                    </a:p>
                  </a:txBody>
                  <a:tcPr anchor="b">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4" name="Rectangle 1"/>
          <p:cNvSpPr>
            <a:spLocks noChangeArrowheads="1"/>
          </p:cNvSpPr>
          <p:nvPr/>
        </p:nvSpPr>
        <p:spPr bwMode="auto">
          <a:xfrm>
            <a:off x="4572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62026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304800"/>
            <a:ext cx="8534400" cy="1143000"/>
          </a:xfrm>
        </p:spPr>
        <p:txBody>
          <a:bodyPr/>
          <a:lstStyle/>
          <a:p>
            <a:pPr eaLnBrk="1" hangingPunct="1"/>
            <a:r>
              <a:rPr lang="en-US" altLang="en-US" sz="3600" smtClean="0"/>
              <a:t>Progressive, Proportional, Regressive</a:t>
            </a:r>
          </a:p>
        </p:txBody>
      </p:sp>
      <p:sp>
        <p:nvSpPr>
          <p:cNvPr id="16387" name="Rectangle 3"/>
          <p:cNvSpPr>
            <a:spLocks noGrp="1" noChangeArrowheads="1"/>
          </p:cNvSpPr>
          <p:nvPr>
            <p:ph type="body" idx="1"/>
          </p:nvPr>
        </p:nvSpPr>
        <p:spPr/>
        <p:txBody>
          <a:bodyPr/>
          <a:lstStyle/>
          <a:p>
            <a:pPr eaLnBrk="1" hangingPunct="1"/>
            <a:r>
              <a:rPr lang="en-US" altLang="en-US" dirty="0" smtClean="0"/>
              <a:t>Arguments relating to progressivity	</a:t>
            </a:r>
          </a:p>
          <a:p>
            <a:pPr lvl="1" eaLnBrk="1" hangingPunct="1"/>
            <a:r>
              <a:rPr lang="en-US" altLang="en-US" sz="1400" dirty="0" smtClean="0"/>
              <a:t>Normative</a:t>
            </a:r>
          </a:p>
          <a:p>
            <a:pPr lvl="2" eaLnBrk="1" hangingPunct="1"/>
            <a:r>
              <a:rPr lang="en-US" altLang="en-US" sz="1400" dirty="0" smtClean="0"/>
              <a:t>Minimum sacrifice</a:t>
            </a:r>
          </a:p>
          <a:p>
            <a:pPr lvl="2" eaLnBrk="1" hangingPunct="1"/>
            <a:r>
              <a:rPr lang="en-US" altLang="en-US" sz="1400" dirty="0" smtClean="0"/>
              <a:t>Equal sacrifice</a:t>
            </a:r>
          </a:p>
          <a:p>
            <a:pPr lvl="2" eaLnBrk="1" hangingPunct="1"/>
            <a:r>
              <a:rPr lang="en-US" altLang="en-US" sz="1400" dirty="0" smtClean="0"/>
              <a:t>Proportional sacrifice</a:t>
            </a:r>
          </a:p>
          <a:p>
            <a:pPr lvl="2" eaLnBrk="1" hangingPunct="1"/>
            <a:r>
              <a:rPr lang="en-US" altLang="en-US" sz="1400" dirty="0" smtClean="0"/>
              <a:t>Exemption of basic necessities</a:t>
            </a:r>
          </a:p>
          <a:p>
            <a:pPr lvl="1" eaLnBrk="1" hangingPunct="1"/>
            <a:r>
              <a:rPr lang="en-US" altLang="en-US" sz="1400" dirty="0" smtClean="0"/>
              <a:t>Efficiency  (later)\</a:t>
            </a:r>
          </a:p>
          <a:p>
            <a:pPr eaLnBrk="1" hangingPunct="1"/>
            <a:r>
              <a:rPr lang="en-US" altLang="en-US" dirty="0" smtClean="0"/>
              <a:t>Definition</a:t>
            </a:r>
          </a:p>
          <a:p>
            <a:pPr lvl="1" eaLnBrk="1" hangingPunct="1"/>
            <a:r>
              <a:rPr lang="en-US" altLang="en-US" sz="2400" dirty="0" smtClean="0"/>
              <a:t>Regressive:  ATR decreases as base increases</a:t>
            </a:r>
          </a:p>
          <a:p>
            <a:pPr lvl="1" eaLnBrk="1" hangingPunct="1"/>
            <a:r>
              <a:rPr lang="en-US" altLang="en-US" sz="2400" dirty="0" smtClean="0"/>
              <a:t>Proportional:  ATR constant as base increases</a:t>
            </a:r>
          </a:p>
          <a:p>
            <a:pPr lvl="1" eaLnBrk="1" hangingPunct="1"/>
            <a:r>
              <a:rPr lang="en-US" altLang="en-US" sz="2400" dirty="0" smtClean="0"/>
              <a:t>Progressive:  ATR increases as base increases</a:t>
            </a:r>
          </a:p>
        </p:txBody>
      </p:sp>
    </p:spTree>
    <p:extLst>
      <p:ext uri="{BB962C8B-B14F-4D97-AF65-F5344CB8AC3E}">
        <p14:creationId xmlns:p14="http://schemas.microsoft.com/office/powerpoint/2010/main" val="2440670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altLang="en-US" sz="3200" smtClean="0"/>
              <a:t>Rationales for Progressivity</a:t>
            </a:r>
            <a:br>
              <a:rPr lang="en-US" altLang="en-US" sz="3200" smtClean="0"/>
            </a:br>
            <a:r>
              <a:rPr lang="en-US" altLang="en-US" sz="3200" smtClean="0"/>
              <a:t>Example</a:t>
            </a:r>
          </a:p>
        </p:txBody>
      </p:sp>
      <p:sp>
        <p:nvSpPr>
          <p:cNvPr id="17411" name="Rectangle 158"/>
          <p:cNvSpPr>
            <a:spLocks noGrp="1" noChangeArrowheads="1"/>
          </p:cNvSpPr>
          <p:nvPr>
            <p:ph type="body" idx="1"/>
          </p:nvPr>
        </p:nvSpPr>
        <p:spPr>
          <a:xfrm>
            <a:off x="2971800" y="3886200"/>
            <a:ext cx="5638800" cy="2239963"/>
          </a:xfrm>
        </p:spPr>
        <p:txBody>
          <a:bodyPr/>
          <a:lstStyle/>
          <a:p>
            <a:pPr eaLnBrk="1" hangingPunct="1">
              <a:lnSpc>
                <a:spcPct val="80000"/>
              </a:lnSpc>
            </a:pPr>
            <a:r>
              <a:rPr lang="en-US" altLang="en-US" sz="2800" smtClean="0"/>
              <a:t>What are the problems with this approach?</a:t>
            </a:r>
          </a:p>
          <a:p>
            <a:pPr lvl="1" eaLnBrk="1" hangingPunct="1">
              <a:lnSpc>
                <a:spcPct val="80000"/>
              </a:lnSpc>
            </a:pPr>
            <a:r>
              <a:rPr lang="en-US" altLang="en-US" sz="2400" smtClean="0"/>
              <a:t>Is utility measurable?</a:t>
            </a:r>
          </a:p>
          <a:p>
            <a:pPr lvl="1" eaLnBrk="1" hangingPunct="1">
              <a:lnSpc>
                <a:spcPct val="80000"/>
              </a:lnSpc>
            </a:pPr>
            <a:r>
              <a:rPr lang="en-US" altLang="en-US" sz="2400" smtClean="0"/>
              <a:t>Does MU decline?</a:t>
            </a:r>
          </a:p>
          <a:p>
            <a:pPr lvl="1" eaLnBrk="1" hangingPunct="1">
              <a:lnSpc>
                <a:spcPct val="80000"/>
              </a:lnSpc>
            </a:pPr>
            <a:r>
              <a:rPr lang="en-US" altLang="en-US" sz="2400" smtClean="0"/>
              <a:t>Can you compare utility among persons?</a:t>
            </a:r>
          </a:p>
        </p:txBody>
      </p:sp>
      <p:graphicFrame>
        <p:nvGraphicFramePr>
          <p:cNvPr id="17412" name="Object 152"/>
          <p:cNvGraphicFramePr>
            <a:graphicFrameLocks noGrp="1" noChangeAspect="1"/>
          </p:cNvGraphicFramePr>
          <p:nvPr>
            <p:ph sz="half" idx="4294967295"/>
          </p:nvPr>
        </p:nvGraphicFramePr>
        <p:xfrm>
          <a:off x="533400" y="1600200"/>
          <a:ext cx="2085975" cy="4410075"/>
        </p:xfrm>
        <a:graphic>
          <a:graphicData uri="http://schemas.openxmlformats.org/presentationml/2006/ole">
            <mc:AlternateContent xmlns:mc="http://schemas.openxmlformats.org/markup-compatibility/2006">
              <mc:Choice xmlns:v="urn:schemas-microsoft-com:vml" Requires="v">
                <p:oleObj spid="_x0000_s5152" name="Workbook" r:id="rId3" imgW="2076450" imgH="4400550" progId="Lotus123.Workbook.98">
                  <p:embed/>
                </p:oleObj>
              </mc:Choice>
              <mc:Fallback>
                <p:oleObj name="Workbook" r:id="rId3" imgW="2076450" imgH="4400550" progId="Lotus123.Workbook.98">
                  <p:embed/>
                  <p:pic>
                    <p:nvPicPr>
                      <p:cNvPr id="17412" name="Object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20859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156"/>
          <p:cNvGraphicFramePr>
            <a:graphicFrameLocks noGrp="1" noChangeAspect="1"/>
          </p:cNvGraphicFramePr>
          <p:nvPr>
            <p:ph sz="half" idx="4294967295"/>
          </p:nvPr>
        </p:nvGraphicFramePr>
        <p:xfrm>
          <a:off x="2895600" y="1600200"/>
          <a:ext cx="5867400" cy="2162175"/>
        </p:xfrm>
        <a:graphic>
          <a:graphicData uri="http://schemas.openxmlformats.org/presentationml/2006/ole">
            <mc:AlternateContent xmlns:mc="http://schemas.openxmlformats.org/markup-compatibility/2006">
              <mc:Choice xmlns:v="urn:schemas-microsoft-com:vml" Requires="v">
                <p:oleObj spid="_x0000_s5153" name="Workbook" r:id="rId5" imgW="6267450" imgH="2305050" progId="Lotus123.Workbook.98">
                  <p:embed/>
                </p:oleObj>
              </mc:Choice>
              <mc:Fallback>
                <p:oleObj name="Workbook" r:id="rId5" imgW="6267450" imgH="2305050" progId="Lotus123.Workbook.98">
                  <p:embed/>
                  <p:pic>
                    <p:nvPicPr>
                      <p:cNvPr id="17413" name="Object 1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600200"/>
                        <a:ext cx="58674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94391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
            <a:ext cx="6858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5658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sz="quarter"/>
          </p:nvPr>
        </p:nvSpPr>
        <p:spPr>
          <a:xfrm>
            <a:off x="685800" y="274638"/>
            <a:ext cx="7543800" cy="715962"/>
          </a:xfrm>
        </p:spPr>
        <p:txBody>
          <a:bodyPr/>
          <a:lstStyle/>
          <a:p>
            <a:pPr eaLnBrk="1" hangingPunct="1"/>
            <a:r>
              <a:rPr lang="en-US" altLang="en-US" sz="3200" smtClean="0"/>
              <a:t>Measuring Progressivity</a:t>
            </a:r>
          </a:p>
        </p:txBody>
      </p:sp>
      <p:graphicFrame>
        <p:nvGraphicFramePr>
          <p:cNvPr id="18435" name="Object 273"/>
          <p:cNvGraphicFramePr>
            <a:graphicFrameLocks noGrp="1" noChangeAspect="1"/>
          </p:cNvGraphicFramePr>
          <p:nvPr>
            <p:ph sz="quarter" idx="1"/>
          </p:nvPr>
        </p:nvGraphicFramePr>
        <p:xfrm>
          <a:off x="533400" y="1066800"/>
          <a:ext cx="2279650" cy="2362200"/>
        </p:xfrm>
        <a:graphic>
          <a:graphicData uri="http://schemas.openxmlformats.org/presentationml/2006/ole">
            <mc:AlternateContent xmlns:mc="http://schemas.openxmlformats.org/markup-compatibility/2006">
              <mc:Choice xmlns:v="urn:schemas-microsoft-com:vml" Requires="v">
                <p:oleObj spid="_x0000_s6221" name="Workbook" r:id="rId3" imgW="2076450" imgH="2152650" progId="Lotus123.Workbook.98">
                  <p:embed/>
                </p:oleObj>
              </mc:Choice>
              <mc:Fallback>
                <p:oleObj name="Workbook" r:id="rId3" imgW="2076450" imgH="2152650" progId="Lotus123.Workbook.98">
                  <p:embed/>
                  <p:pic>
                    <p:nvPicPr>
                      <p:cNvPr id="18435" name="Object 2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22796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275"/>
          <p:cNvGraphicFramePr>
            <a:graphicFrameLocks noGrp="1" noChangeAspect="1"/>
          </p:cNvGraphicFramePr>
          <p:nvPr>
            <p:ph sz="quarter" idx="2"/>
          </p:nvPr>
        </p:nvGraphicFramePr>
        <p:xfrm>
          <a:off x="3352800" y="1066800"/>
          <a:ext cx="2128838" cy="2362200"/>
        </p:xfrm>
        <a:graphic>
          <a:graphicData uri="http://schemas.openxmlformats.org/presentationml/2006/ole">
            <mc:AlternateContent xmlns:mc="http://schemas.openxmlformats.org/markup-compatibility/2006">
              <mc:Choice xmlns:v="urn:schemas-microsoft-com:vml" Requires="v">
                <p:oleObj spid="_x0000_s6222" name="Workbook" r:id="rId5" imgW="2076450" imgH="2305050" progId="Lotus123.Workbook.98">
                  <p:embed/>
                </p:oleObj>
              </mc:Choice>
              <mc:Fallback>
                <p:oleObj name="Workbook" r:id="rId5" imgW="2076450" imgH="2305050" progId="Lotus123.Workbook.98">
                  <p:embed/>
                  <p:pic>
                    <p:nvPicPr>
                      <p:cNvPr id="18436" name="Object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066800"/>
                        <a:ext cx="212883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277"/>
          <p:cNvGraphicFramePr>
            <a:graphicFrameLocks noGrp="1" noChangeAspect="1"/>
          </p:cNvGraphicFramePr>
          <p:nvPr>
            <p:ph sz="quarter" idx="3"/>
          </p:nvPr>
        </p:nvGraphicFramePr>
        <p:xfrm>
          <a:off x="533400" y="3657600"/>
          <a:ext cx="2971800" cy="2481263"/>
        </p:xfrm>
        <a:graphic>
          <a:graphicData uri="http://schemas.openxmlformats.org/presentationml/2006/ole">
            <mc:AlternateContent xmlns:mc="http://schemas.openxmlformats.org/markup-compatibility/2006">
              <mc:Choice xmlns:v="urn:schemas-microsoft-com:vml" Requires="v">
                <p:oleObj spid="_x0000_s6223" name="Workbook" r:id="rId7" imgW="2762250" imgH="2305050" progId="Lotus123.Workbook.98">
                  <p:embed/>
                </p:oleObj>
              </mc:Choice>
              <mc:Fallback>
                <p:oleObj name="Workbook" r:id="rId7" imgW="2762250" imgH="2305050" progId="Lotus123.Workbook.98">
                  <p:embed/>
                  <p:pic>
                    <p:nvPicPr>
                      <p:cNvPr id="18437" name="Object 2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657600"/>
                        <a:ext cx="29718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279"/>
          <p:cNvGraphicFramePr>
            <a:graphicFrameLocks noGrp="1" noChangeAspect="1"/>
          </p:cNvGraphicFramePr>
          <p:nvPr>
            <p:ph sz="quarter" idx="4"/>
          </p:nvPr>
        </p:nvGraphicFramePr>
        <p:xfrm>
          <a:off x="6019800" y="1066800"/>
          <a:ext cx="2128838" cy="2362200"/>
        </p:xfrm>
        <a:graphic>
          <a:graphicData uri="http://schemas.openxmlformats.org/presentationml/2006/ole">
            <mc:AlternateContent xmlns:mc="http://schemas.openxmlformats.org/markup-compatibility/2006">
              <mc:Choice xmlns:v="urn:schemas-microsoft-com:vml" Requires="v">
                <p:oleObj spid="_x0000_s6224" name="Workbook" r:id="rId9" imgW="2076450" imgH="2305050" progId="Lotus123.Workbook.98">
                  <p:embed/>
                </p:oleObj>
              </mc:Choice>
              <mc:Fallback>
                <p:oleObj name="Workbook" r:id="rId9" imgW="2076450" imgH="2305050" progId="Lotus123.Workbook.98">
                  <p:embed/>
                  <p:pic>
                    <p:nvPicPr>
                      <p:cNvPr id="18438" name="Object 2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1066800"/>
                        <a:ext cx="212883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398"/>
          <p:cNvGraphicFramePr>
            <a:graphicFrameLocks noChangeAspect="1"/>
          </p:cNvGraphicFramePr>
          <p:nvPr/>
        </p:nvGraphicFramePr>
        <p:xfrm>
          <a:off x="4114800" y="3657600"/>
          <a:ext cx="2293938" cy="3048000"/>
        </p:xfrm>
        <a:graphic>
          <a:graphicData uri="http://schemas.openxmlformats.org/presentationml/2006/ole">
            <mc:AlternateContent xmlns:mc="http://schemas.openxmlformats.org/markup-compatibility/2006">
              <mc:Choice xmlns:v="urn:schemas-microsoft-com:vml" Requires="v">
                <p:oleObj spid="_x0000_s6225" name="Workbook" r:id="rId11" imgW="2076450" imgH="2762250" progId="Lotus123.Workbook.98">
                  <p:embed/>
                </p:oleObj>
              </mc:Choice>
              <mc:Fallback>
                <p:oleObj name="Workbook" r:id="rId11" imgW="2076450" imgH="2762250" progId="Lotus123.Workbook.98">
                  <p:embed/>
                  <p:pic>
                    <p:nvPicPr>
                      <p:cNvPr id="18439" name="Object 3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3657600"/>
                        <a:ext cx="229393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5560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51498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2178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ontent.answcdn.com/main/content/img/oxford/Oxford_Geography/0198606737.lorenz-cur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41052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ttp://siteresources.worldbank.org/INTPA/Images/429965-1092757560964/fig_1_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23813"/>
            <a:ext cx="3794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2012books.lardbucket.org/books/economics-principles-v2.0/section_22/cac6d412f27faf93d1e496d267f347d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3408363"/>
            <a:ext cx="340042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p:cNvSpPr txBox="1">
            <a:spLocks noChangeArrowheads="1"/>
          </p:cNvSpPr>
          <p:nvPr/>
        </p:nvSpPr>
        <p:spPr bwMode="auto">
          <a:xfrm>
            <a:off x="838200" y="4876800"/>
            <a:ext cx="2809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Gini Coefficient = A/(A+B)</a:t>
            </a:r>
          </a:p>
          <a:p>
            <a:pPr eaLnBrk="1" hangingPunct="1"/>
            <a:r>
              <a:rPr lang="en-US" altLang="en-US" dirty="0"/>
              <a:t>G=0; Complete Equality</a:t>
            </a:r>
          </a:p>
          <a:p>
            <a:pPr eaLnBrk="1" hangingPunct="1"/>
            <a:r>
              <a:rPr lang="en-US" altLang="en-US" dirty="0"/>
              <a:t>G=1; Complete Inequality</a:t>
            </a:r>
          </a:p>
        </p:txBody>
      </p:sp>
    </p:spTree>
    <p:extLst>
      <p:ext uri="{BB962C8B-B14F-4D97-AF65-F5344CB8AC3E}">
        <p14:creationId xmlns:p14="http://schemas.microsoft.com/office/powerpoint/2010/main" val="29565567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7848600" cy="868362"/>
          </a:xfrm>
        </p:spPr>
        <p:txBody>
          <a:bodyPr/>
          <a:lstStyle/>
          <a:p>
            <a:pPr eaLnBrk="1" hangingPunct="1"/>
            <a:r>
              <a:rPr lang="en-US" altLang="en-US" sz="3200" smtClean="0"/>
              <a:t>Tax Avoidance, Evasion and Deliquency</a:t>
            </a:r>
            <a:r>
              <a:rPr lang="en-US" altLang="en-US" sz="4000" smtClean="0"/>
              <a:t/>
            </a:r>
            <a:br>
              <a:rPr lang="en-US" altLang="en-US" sz="4000" smtClean="0"/>
            </a:br>
            <a:endParaRPr lang="en-US" altLang="en-US" sz="2400" smtClean="0"/>
          </a:p>
        </p:txBody>
      </p:sp>
      <p:sp>
        <p:nvSpPr>
          <p:cNvPr id="20483" name="Rectangle 3"/>
          <p:cNvSpPr>
            <a:spLocks noGrp="1" noChangeArrowheads="1"/>
          </p:cNvSpPr>
          <p:nvPr>
            <p:ph type="body" idx="1"/>
          </p:nvPr>
        </p:nvSpPr>
        <p:spPr>
          <a:xfrm>
            <a:off x="533400" y="1371600"/>
            <a:ext cx="3962400" cy="5181600"/>
          </a:xfrm>
        </p:spPr>
        <p:txBody>
          <a:bodyPr/>
          <a:lstStyle/>
          <a:p>
            <a:pPr eaLnBrk="1" hangingPunct="1">
              <a:lnSpc>
                <a:spcPct val="80000"/>
              </a:lnSpc>
            </a:pPr>
            <a:r>
              <a:rPr lang="en-US" altLang="en-US" sz="2800" smtClean="0"/>
              <a:t>Economics of crime</a:t>
            </a:r>
          </a:p>
          <a:p>
            <a:pPr lvl="1" eaLnBrk="1" hangingPunct="1">
              <a:lnSpc>
                <a:spcPct val="80000"/>
              </a:lnSpc>
            </a:pPr>
            <a:r>
              <a:rPr lang="en-US" altLang="en-US" sz="2400" smtClean="0"/>
              <a:t>Benefits</a:t>
            </a:r>
          </a:p>
          <a:p>
            <a:pPr lvl="1" eaLnBrk="1" hangingPunct="1">
              <a:lnSpc>
                <a:spcPct val="80000"/>
              </a:lnSpc>
            </a:pPr>
            <a:r>
              <a:rPr lang="en-US" altLang="en-US" sz="2400" smtClean="0"/>
              <a:t>Costs</a:t>
            </a:r>
          </a:p>
          <a:p>
            <a:pPr lvl="2" eaLnBrk="1" hangingPunct="1">
              <a:lnSpc>
                <a:spcPct val="80000"/>
              </a:lnSpc>
            </a:pPr>
            <a:r>
              <a:rPr lang="en-US" altLang="en-US" sz="2000" smtClean="0"/>
              <a:t>Direct costs</a:t>
            </a:r>
          </a:p>
          <a:p>
            <a:pPr lvl="2" eaLnBrk="1" hangingPunct="1">
              <a:lnSpc>
                <a:spcPct val="80000"/>
              </a:lnSpc>
            </a:pPr>
            <a:r>
              <a:rPr lang="en-US" altLang="en-US" sz="2000" smtClean="0"/>
              <a:t>Probability of arrest and conviction</a:t>
            </a:r>
          </a:p>
          <a:p>
            <a:pPr lvl="2" eaLnBrk="1" hangingPunct="1">
              <a:lnSpc>
                <a:spcPct val="80000"/>
              </a:lnSpc>
            </a:pPr>
            <a:r>
              <a:rPr lang="en-US" altLang="en-US" sz="2000" smtClean="0"/>
              <a:t>Severity of punishment</a:t>
            </a:r>
          </a:p>
          <a:p>
            <a:pPr eaLnBrk="1" hangingPunct="1">
              <a:lnSpc>
                <a:spcPct val="80000"/>
              </a:lnSpc>
            </a:pPr>
            <a:r>
              <a:rPr lang="en-US" altLang="en-US" sz="2800" smtClean="0"/>
              <a:t>Economics of evasion</a:t>
            </a:r>
          </a:p>
          <a:p>
            <a:pPr lvl="1" eaLnBrk="1" hangingPunct="1">
              <a:lnSpc>
                <a:spcPct val="80000"/>
              </a:lnSpc>
            </a:pPr>
            <a:r>
              <a:rPr lang="en-US" altLang="en-US" sz="2400" smtClean="0"/>
              <a:t>Benefits—taxes saved</a:t>
            </a:r>
          </a:p>
          <a:p>
            <a:pPr lvl="1" eaLnBrk="1" hangingPunct="1">
              <a:lnSpc>
                <a:spcPct val="80000"/>
              </a:lnSpc>
            </a:pPr>
            <a:r>
              <a:rPr lang="en-US" altLang="en-US" sz="2400" smtClean="0"/>
              <a:t>Costs</a:t>
            </a:r>
          </a:p>
          <a:p>
            <a:pPr lvl="2" eaLnBrk="1" hangingPunct="1">
              <a:lnSpc>
                <a:spcPct val="80000"/>
              </a:lnSpc>
            </a:pPr>
            <a:r>
              <a:rPr lang="en-US" altLang="en-US" sz="2000" smtClean="0"/>
              <a:t>Direct costs</a:t>
            </a:r>
          </a:p>
          <a:p>
            <a:pPr lvl="2" eaLnBrk="1" hangingPunct="1">
              <a:lnSpc>
                <a:spcPct val="80000"/>
              </a:lnSpc>
            </a:pPr>
            <a:r>
              <a:rPr lang="en-US" altLang="en-US" sz="2000" smtClean="0"/>
              <a:t>Psychic costs</a:t>
            </a:r>
          </a:p>
          <a:p>
            <a:pPr lvl="2" eaLnBrk="1" hangingPunct="1">
              <a:lnSpc>
                <a:spcPct val="80000"/>
              </a:lnSpc>
            </a:pPr>
            <a:r>
              <a:rPr lang="en-US" altLang="en-US" sz="2000" smtClean="0"/>
              <a:t>Probability of detection</a:t>
            </a:r>
          </a:p>
          <a:p>
            <a:pPr lvl="2" eaLnBrk="1" hangingPunct="1">
              <a:lnSpc>
                <a:spcPct val="80000"/>
              </a:lnSpc>
            </a:pPr>
            <a:r>
              <a:rPr lang="en-US" altLang="en-US" sz="2000" smtClean="0"/>
              <a:t>Severity of punishment</a:t>
            </a:r>
          </a:p>
          <a:p>
            <a:pPr lvl="2" eaLnBrk="1" hangingPunct="1">
              <a:lnSpc>
                <a:spcPct val="80000"/>
              </a:lnSpc>
              <a:buFontTx/>
              <a:buNone/>
            </a:pPr>
            <a:endParaRPr lang="en-US" altLang="en-US" sz="2000" smtClean="0"/>
          </a:p>
        </p:txBody>
      </p:sp>
      <p:pic>
        <p:nvPicPr>
          <p:cNvPr id="20484" name="Picture 5" descr="ros11285_16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35814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81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667000"/>
            <a:ext cx="3590925" cy="258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1524000"/>
            <a:ext cx="2054665" cy="276999"/>
          </a:xfrm>
          <a:prstGeom prst="rect">
            <a:avLst/>
          </a:prstGeom>
          <a:noFill/>
        </p:spPr>
        <p:txBody>
          <a:bodyPr wrap="none" rtlCol="0">
            <a:spAutoFit/>
          </a:bodyPr>
          <a:lstStyle/>
          <a:p>
            <a:r>
              <a:rPr lang="en-US" sz="1200" dirty="0" smtClean="0">
                <a:hlinkClick r:id="rId3"/>
              </a:rPr>
              <a:t>Visualizing the Laffer Curve</a:t>
            </a:r>
            <a:endParaRPr lang="en-US" sz="1200" dirty="0"/>
          </a:p>
        </p:txBody>
      </p:sp>
      <p:sp>
        <p:nvSpPr>
          <p:cNvPr id="5" name="Rectangle 4"/>
          <p:cNvSpPr/>
          <p:nvPr/>
        </p:nvSpPr>
        <p:spPr>
          <a:xfrm>
            <a:off x="381000" y="2438400"/>
            <a:ext cx="4572000" cy="3416320"/>
          </a:xfrm>
          <a:prstGeom prst="rect">
            <a:avLst/>
          </a:prstGeom>
        </p:spPr>
        <p:txBody>
          <a:bodyPr>
            <a:spAutoFit/>
          </a:bodyPr>
          <a:lstStyle/>
          <a:p>
            <a:r>
              <a:rPr lang="en-US" dirty="0"/>
              <a:t>Laffer Curve—Tax rates and Tax Revenues</a:t>
            </a:r>
          </a:p>
          <a:p>
            <a:pPr lvl="0"/>
            <a:r>
              <a:rPr lang="en-US" dirty="0"/>
              <a:t>Are tax revenues proportional to tax rates?</a:t>
            </a:r>
          </a:p>
          <a:p>
            <a:pPr lvl="0"/>
            <a:r>
              <a:rPr lang="en-US" dirty="0"/>
              <a:t>The example of a tariff?</a:t>
            </a:r>
          </a:p>
          <a:p>
            <a:pPr lvl="0"/>
            <a:r>
              <a:rPr lang="en-US" dirty="0"/>
              <a:t>Elasticity issues</a:t>
            </a:r>
          </a:p>
          <a:p>
            <a:pPr lvl="1"/>
            <a:r>
              <a:rPr lang="en-US" dirty="0"/>
              <a:t>Cigarettes?</a:t>
            </a:r>
          </a:p>
          <a:p>
            <a:pPr lvl="1"/>
            <a:r>
              <a:rPr lang="en-US" dirty="0"/>
              <a:t>A tax on Cokes vs. a tax on soft drinks?</a:t>
            </a:r>
          </a:p>
          <a:p>
            <a:pPr lvl="0"/>
            <a:r>
              <a:rPr lang="en-US" dirty="0"/>
              <a:t>The Laffer curve</a:t>
            </a:r>
          </a:p>
          <a:p>
            <a:pPr lvl="0"/>
            <a:r>
              <a:rPr lang="en-US" dirty="0"/>
              <a:t>“Dynamic scoring”</a:t>
            </a:r>
          </a:p>
          <a:p>
            <a:pPr lvl="1"/>
            <a:r>
              <a:rPr lang="en-US" dirty="0"/>
              <a:t>Short run</a:t>
            </a:r>
          </a:p>
          <a:p>
            <a:pPr lvl="1"/>
            <a:r>
              <a:rPr lang="en-US" dirty="0"/>
              <a:t>Long run</a:t>
            </a:r>
          </a:p>
          <a:p>
            <a:pPr lvl="1"/>
            <a:r>
              <a:rPr lang="en-US" dirty="0"/>
              <a:t>Adjustments—example of income tax</a:t>
            </a:r>
          </a:p>
        </p:txBody>
      </p:sp>
      <p:sp>
        <p:nvSpPr>
          <p:cNvPr id="6" name="TextBox 5"/>
          <p:cNvSpPr txBox="1"/>
          <p:nvPr/>
        </p:nvSpPr>
        <p:spPr>
          <a:xfrm>
            <a:off x="1676400" y="609600"/>
            <a:ext cx="3181448" cy="369332"/>
          </a:xfrm>
          <a:prstGeom prst="rect">
            <a:avLst/>
          </a:prstGeom>
          <a:noFill/>
        </p:spPr>
        <p:txBody>
          <a:bodyPr wrap="none" rtlCol="0">
            <a:spAutoFit/>
          </a:bodyPr>
          <a:lstStyle/>
          <a:p>
            <a:r>
              <a:rPr lang="en-US" dirty="0" smtClean="0"/>
              <a:t>Tax Rates and Tax Revenues</a:t>
            </a:r>
            <a:endParaRPr lang="en-US" dirty="0"/>
          </a:p>
        </p:txBody>
      </p:sp>
    </p:spTree>
    <p:extLst>
      <p:ext uri="{BB962C8B-B14F-4D97-AF65-F5344CB8AC3E}">
        <p14:creationId xmlns:p14="http://schemas.microsoft.com/office/powerpoint/2010/main" val="68789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r>
              <a:rPr lang="en-US" altLang="en-US" dirty="0" smtClean="0"/>
              <a:t>Evaluation of Market</a:t>
            </a:r>
          </a:p>
        </p:txBody>
      </p:sp>
      <p:sp>
        <p:nvSpPr>
          <p:cNvPr id="6147" name="Content Placeholder 3"/>
          <p:cNvSpPr>
            <a:spLocks noGrp="1"/>
          </p:cNvSpPr>
          <p:nvPr>
            <p:ph idx="1"/>
          </p:nvPr>
        </p:nvSpPr>
        <p:spPr/>
        <p:txBody>
          <a:bodyPr/>
          <a:lstStyle/>
          <a:p>
            <a:r>
              <a:rPr lang="en-US" altLang="en-US" dirty="0" smtClean="0"/>
              <a:t>Efficiency</a:t>
            </a:r>
          </a:p>
          <a:p>
            <a:r>
              <a:rPr lang="en-US" altLang="en-US" dirty="0" smtClean="0"/>
              <a:t>Equity (fairness)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7772400" cy="334962"/>
          </a:xfrm>
        </p:spPr>
        <p:txBody>
          <a:bodyPr/>
          <a:lstStyle/>
          <a:p>
            <a:r>
              <a:rPr lang="en-US" altLang="en-US" sz="2800" smtClean="0"/>
              <a:t>Tax Expenditures</a:t>
            </a:r>
          </a:p>
        </p:txBody>
      </p:sp>
      <p:sp>
        <p:nvSpPr>
          <p:cNvPr id="21507" name="Rectangle 2"/>
          <p:cNvSpPr>
            <a:spLocks noChangeArrowheads="1"/>
          </p:cNvSpPr>
          <p:nvPr/>
        </p:nvSpPr>
        <p:spPr bwMode="auto">
          <a:xfrm>
            <a:off x="2300288" y="914400"/>
            <a:ext cx="42529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Tax expenditures are revenue losses attributable to tax provisions that often result from the use of the tax system to promote social goals without incurring direct expenditures. How tax expenditures are structured affects both who will benefit from them and how much they will reduce federal revenues.</a:t>
            </a:r>
          </a:p>
        </p:txBody>
      </p:sp>
      <p:pic>
        <p:nvPicPr>
          <p:cNvPr id="21508" name="Picture 5" descr="TE_Fig1_What-are-the-largest-tax-expendi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22625"/>
            <a:ext cx="47625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1014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Partial equilibrium approach</a:t>
            </a:r>
          </a:p>
        </p:txBody>
      </p:sp>
      <p:sp>
        <p:nvSpPr>
          <p:cNvPr id="19459" name="Rectangle 3"/>
          <p:cNvSpPr>
            <a:spLocks noGrp="1" noChangeArrowheads="1"/>
          </p:cNvSpPr>
          <p:nvPr>
            <p:ph type="body" idx="1"/>
          </p:nvPr>
        </p:nvSpPr>
        <p:spPr/>
        <p:txBody>
          <a:bodyPr/>
          <a:lstStyle/>
          <a:p>
            <a:pPr eaLnBrk="1" hangingPunct="1"/>
            <a:r>
              <a:rPr lang="en-US" altLang="en-US" smtClean="0"/>
              <a:t>The excise tax example</a:t>
            </a:r>
          </a:p>
          <a:p>
            <a:pPr lvl="1" eaLnBrk="1" hangingPunct="1"/>
            <a:r>
              <a:rPr lang="en-US" altLang="en-US" smtClean="0"/>
              <a:t>Selective excise</a:t>
            </a:r>
          </a:p>
          <a:p>
            <a:pPr lvl="1" eaLnBrk="1" hangingPunct="1"/>
            <a:r>
              <a:rPr lang="en-US" altLang="en-US" smtClean="0"/>
              <a:t>Specific (unit) vs. </a:t>
            </a:r>
            <a:r>
              <a:rPr lang="en-US" altLang="en-US" i="1" smtClean="0"/>
              <a:t>ad valorem</a:t>
            </a:r>
          </a:p>
          <a:p>
            <a:pPr eaLnBrk="1" hangingPunct="1"/>
            <a:r>
              <a:rPr lang="en-US" altLang="en-US" smtClean="0"/>
              <a:t>Is the tax applied on the consumer or the producer?</a:t>
            </a:r>
          </a:p>
          <a:p>
            <a:pPr lvl="1" eaLnBrk="1" hangingPunct="1"/>
            <a:r>
              <a:rPr lang="en-US" altLang="en-US" smtClean="0"/>
              <a:t>Different approaches</a:t>
            </a:r>
          </a:p>
          <a:p>
            <a:pPr lvl="1" eaLnBrk="1" hangingPunct="1"/>
            <a:r>
              <a:rPr lang="en-US" altLang="en-US" smtClean="0"/>
              <a:t>Same results</a:t>
            </a:r>
          </a:p>
        </p:txBody>
      </p:sp>
    </p:spTree>
    <p:extLst>
      <p:ext uri="{BB962C8B-B14F-4D97-AF65-F5344CB8AC3E}">
        <p14:creationId xmlns:p14="http://schemas.microsoft.com/office/powerpoint/2010/main" val="24099348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Excise tax incidence--examples</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smtClean="0"/>
              <a:t>Basic example—sharing the price burden</a:t>
            </a:r>
          </a:p>
          <a:p>
            <a:pPr lvl="1" eaLnBrk="1" hangingPunct="1">
              <a:lnSpc>
                <a:spcPct val="90000"/>
              </a:lnSpc>
            </a:pPr>
            <a:r>
              <a:rPr lang="en-US" altLang="en-US" smtClean="0"/>
              <a:t>Consumer and producer price burden</a:t>
            </a:r>
          </a:p>
          <a:p>
            <a:pPr lvl="1" eaLnBrk="1" hangingPunct="1">
              <a:lnSpc>
                <a:spcPct val="90000"/>
              </a:lnSpc>
            </a:pPr>
            <a:r>
              <a:rPr lang="en-US" altLang="en-US" smtClean="0"/>
              <a:t>Equivalence of consumer and producer imposition</a:t>
            </a:r>
          </a:p>
          <a:p>
            <a:pPr lvl="1" eaLnBrk="1" hangingPunct="1">
              <a:lnSpc>
                <a:spcPct val="90000"/>
              </a:lnSpc>
            </a:pPr>
            <a:r>
              <a:rPr lang="en-US" altLang="en-US" smtClean="0"/>
              <a:t>Short run and long run</a:t>
            </a:r>
          </a:p>
          <a:p>
            <a:pPr eaLnBrk="1" hangingPunct="1">
              <a:lnSpc>
                <a:spcPct val="90000"/>
              </a:lnSpc>
            </a:pPr>
            <a:r>
              <a:rPr lang="en-US" altLang="en-US" smtClean="0"/>
              <a:t>Special cases </a:t>
            </a:r>
          </a:p>
          <a:p>
            <a:pPr lvl="1" eaLnBrk="1" hangingPunct="1">
              <a:lnSpc>
                <a:spcPct val="90000"/>
              </a:lnSpc>
            </a:pPr>
            <a:r>
              <a:rPr lang="en-US" altLang="en-US" smtClean="0"/>
              <a:t>Inelastic supply</a:t>
            </a:r>
          </a:p>
          <a:p>
            <a:pPr lvl="1" eaLnBrk="1" hangingPunct="1">
              <a:lnSpc>
                <a:spcPct val="90000"/>
              </a:lnSpc>
            </a:pPr>
            <a:r>
              <a:rPr lang="en-US" altLang="en-US" smtClean="0"/>
              <a:t>Inelastic demand</a:t>
            </a:r>
          </a:p>
          <a:p>
            <a:pPr lvl="1" eaLnBrk="1" hangingPunct="1">
              <a:lnSpc>
                <a:spcPct val="90000"/>
              </a:lnSpc>
            </a:pPr>
            <a:r>
              <a:rPr lang="en-US" altLang="en-US" smtClean="0"/>
              <a:t>Elastic supply</a:t>
            </a:r>
          </a:p>
        </p:txBody>
      </p:sp>
    </p:spTree>
    <p:extLst>
      <p:ext uri="{BB962C8B-B14F-4D97-AF65-F5344CB8AC3E}">
        <p14:creationId xmlns:p14="http://schemas.microsoft.com/office/powerpoint/2010/main" val="40247509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ros76484_1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62113"/>
            <a:ext cx="6985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3"/>
          <p:cNvSpPr txBox="1">
            <a:spLocks noChangeArrowheads="1"/>
          </p:cNvSpPr>
          <p:nvPr/>
        </p:nvSpPr>
        <p:spPr bwMode="auto">
          <a:xfrm>
            <a:off x="2819400" y="1143000"/>
            <a:ext cx="357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Tax Legal Responsibility of Seller</a:t>
            </a:r>
          </a:p>
        </p:txBody>
      </p:sp>
    </p:spTree>
    <p:extLst>
      <p:ext uri="{BB962C8B-B14F-4D97-AF65-F5344CB8AC3E}">
        <p14:creationId xmlns:p14="http://schemas.microsoft.com/office/powerpoint/2010/main" val="2127387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2000"/>
                                        <p:tgtEl>
                                          <p:spTgt spid="92162"/>
                                        </p:tgtEl>
                                      </p:cBhvr>
                                    </p:animEffect>
                                    <p:anim calcmode="lin" valueType="num">
                                      <p:cBhvr>
                                        <p:cTn id="8" dur="2000" fill="hold"/>
                                        <p:tgtEl>
                                          <p:spTgt spid="92162"/>
                                        </p:tgtEl>
                                        <p:attrNameLst>
                                          <p:attrName>style.rotation</p:attrName>
                                        </p:attrNameLst>
                                      </p:cBhvr>
                                      <p:tavLst>
                                        <p:tav tm="0">
                                          <p:val>
                                            <p:fltVal val="720"/>
                                          </p:val>
                                        </p:tav>
                                        <p:tav tm="100000">
                                          <p:val>
                                            <p:fltVal val="0"/>
                                          </p:val>
                                        </p:tav>
                                      </p:tavLst>
                                    </p:anim>
                                    <p:anim calcmode="lin" valueType="num">
                                      <p:cBhvr>
                                        <p:cTn id="9" dur="2000" fill="hold"/>
                                        <p:tgtEl>
                                          <p:spTgt spid="92162"/>
                                        </p:tgtEl>
                                        <p:attrNameLst>
                                          <p:attrName>ppt_h</p:attrName>
                                        </p:attrNameLst>
                                      </p:cBhvr>
                                      <p:tavLst>
                                        <p:tav tm="0">
                                          <p:val>
                                            <p:fltVal val="0"/>
                                          </p:val>
                                        </p:tav>
                                        <p:tav tm="100000">
                                          <p:val>
                                            <p:strVal val="#ppt_h"/>
                                          </p:val>
                                        </p:tav>
                                      </p:tavLst>
                                    </p:anim>
                                    <p:anim calcmode="lin" valueType="num">
                                      <p:cBhvr>
                                        <p:cTn id="10" dur="2000" fill="hold"/>
                                        <p:tgtEl>
                                          <p:spTgt spid="921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ros76484_1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736725"/>
            <a:ext cx="7272337"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p:cNvSpPr txBox="1">
            <a:spLocks noChangeArrowheads="1"/>
          </p:cNvSpPr>
          <p:nvPr/>
        </p:nvSpPr>
        <p:spPr bwMode="auto">
          <a:xfrm>
            <a:off x="2971800" y="1143000"/>
            <a:ext cx="3582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Tax Legal Responsibility of Buyer</a:t>
            </a:r>
          </a:p>
        </p:txBody>
      </p:sp>
    </p:spTree>
    <p:extLst>
      <p:ext uri="{BB962C8B-B14F-4D97-AF65-F5344CB8AC3E}">
        <p14:creationId xmlns:p14="http://schemas.microsoft.com/office/powerpoint/2010/main" val="1512722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anim calcmode="lin" valueType="num">
                                      <p:cBhvr>
                                        <p:cTn id="8" dur="2000" fill="hold"/>
                                        <p:tgtEl>
                                          <p:spTgt spid="91138"/>
                                        </p:tgtEl>
                                        <p:attrNameLst>
                                          <p:attrName>style.rotation</p:attrName>
                                        </p:attrNameLst>
                                      </p:cBhvr>
                                      <p:tavLst>
                                        <p:tav tm="0">
                                          <p:val>
                                            <p:fltVal val="720"/>
                                          </p:val>
                                        </p:tav>
                                        <p:tav tm="100000">
                                          <p:val>
                                            <p:fltVal val="0"/>
                                          </p:val>
                                        </p:tav>
                                      </p:tavLst>
                                    </p:anim>
                                    <p:anim calcmode="lin" valueType="num">
                                      <p:cBhvr>
                                        <p:cTn id="9" dur="2000" fill="hold"/>
                                        <p:tgtEl>
                                          <p:spTgt spid="91138"/>
                                        </p:tgtEl>
                                        <p:attrNameLst>
                                          <p:attrName>ppt_h</p:attrName>
                                        </p:attrNameLst>
                                      </p:cBhvr>
                                      <p:tavLst>
                                        <p:tav tm="0">
                                          <p:val>
                                            <p:fltVal val="0"/>
                                          </p:val>
                                        </p:tav>
                                        <p:tav tm="100000">
                                          <p:val>
                                            <p:strVal val="#ppt_h"/>
                                          </p:val>
                                        </p:tav>
                                      </p:tavLst>
                                    </p:anim>
                                    <p:anim calcmode="lin" valueType="num">
                                      <p:cBhvr>
                                        <p:cTn id="10" dur="2000" fill="hold"/>
                                        <p:tgtEl>
                                          <p:spTgt spid="911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Taxation and efficiency</a:t>
            </a:r>
          </a:p>
        </p:txBody>
      </p:sp>
      <p:sp>
        <p:nvSpPr>
          <p:cNvPr id="23555" name="Rectangle 3"/>
          <p:cNvSpPr>
            <a:spLocks noGrp="1" noChangeArrowheads="1"/>
          </p:cNvSpPr>
          <p:nvPr>
            <p:ph type="body" idx="1"/>
          </p:nvPr>
        </p:nvSpPr>
        <p:spPr/>
        <p:txBody>
          <a:bodyPr/>
          <a:lstStyle/>
          <a:p>
            <a:pPr eaLnBrk="1" hangingPunct="1">
              <a:lnSpc>
                <a:spcPct val="90000"/>
              </a:lnSpc>
            </a:pPr>
            <a:r>
              <a:rPr lang="en-US" altLang="en-US" smtClean="0"/>
              <a:t>Review of efficiency concept</a:t>
            </a:r>
          </a:p>
          <a:p>
            <a:pPr eaLnBrk="1" hangingPunct="1">
              <a:lnSpc>
                <a:spcPct val="90000"/>
              </a:lnSpc>
            </a:pPr>
            <a:r>
              <a:rPr lang="en-US" altLang="en-US" smtClean="0"/>
              <a:t>Welfare cost and excess burden</a:t>
            </a:r>
          </a:p>
          <a:p>
            <a:pPr eaLnBrk="1" hangingPunct="1">
              <a:lnSpc>
                <a:spcPct val="90000"/>
              </a:lnSpc>
            </a:pPr>
            <a:r>
              <a:rPr lang="en-US" altLang="en-US" smtClean="0"/>
              <a:t>The excise example once again—Basic case</a:t>
            </a:r>
          </a:p>
          <a:p>
            <a:pPr lvl="1" eaLnBrk="1" hangingPunct="1">
              <a:lnSpc>
                <a:spcPct val="90000"/>
              </a:lnSpc>
            </a:pPr>
            <a:r>
              <a:rPr lang="en-US" altLang="en-US" smtClean="0"/>
              <a:t>Tax revenues</a:t>
            </a:r>
          </a:p>
          <a:p>
            <a:pPr lvl="1" eaLnBrk="1" hangingPunct="1">
              <a:lnSpc>
                <a:spcPct val="90000"/>
              </a:lnSpc>
            </a:pPr>
            <a:r>
              <a:rPr lang="en-US" altLang="en-US" smtClean="0"/>
              <a:t>Welfare cost	s </a:t>
            </a:r>
          </a:p>
          <a:p>
            <a:pPr eaLnBrk="1" hangingPunct="1">
              <a:lnSpc>
                <a:spcPct val="90000"/>
              </a:lnSpc>
            </a:pPr>
            <a:r>
              <a:rPr lang="en-US" altLang="en-US" smtClean="0"/>
              <a:t>Special cases</a:t>
            </a:r>
          </a:p>
          <a:p>
            <a:pPr lvl="1" eaLnBrk="1" hangingPunct="1">
              <a:lnSpc>
                <a:spcPct val="90000"/>
              </a:lnSpc>
            </a:pPr>
            <a:r>
              <a:rPr lang="en-US" altLang="en-US" smtClean="0"/>
              <a:t>Inelastic supply</a:t>
            </a:r>
          </a:p>
          <a:p>
            <a:pPr lvl="1" eaLnBrk="1" hangingPunct="1">
              <a:lnSpc>
                <a:spcPct val="90000"/>
              </a:lnSpc>
            </a:pPr>
            <a:r>
              <a:rPr lang="en-US" altLang="en-US" smtClean="0"/>
              <a:t>Inelastic demand</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p:txBody>
      </p:sp>
    </p:spTree>
    <p:extLst>
      <p:ext uri="{BB962C8B-B14F-4D97-AF65-F5344CB8AC3E}">
        <p14:creationId xmlns:p14="http://schemas.microsoft.com/office/powerpoint/2010/main" val="612612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ros76484_1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92" y="1644440"/>
            <a:ext cx="522128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29280"/>
            <a:ext cx="4556965" cy="267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078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2000"/>
                                        <p:tgtEl>
                                          <p:spTgt spid="95234"/>
                                        </p:tgtEl>
                                      </p:cBhvr>
                                    </p:animEffect>
                                    <p:anim calcmode="lin" valueType="num">
                                      <p:cBhvr>
                                        <p:cTn id="8" dur="2000" fill="hold"/>
                                        <p:tgtEl>
                                          <p:spTgt spid="95234"/>
                                        </p:tgtEl>
                                        <p:attrNameLst>
                                          <p:attrName>style.rotation</p:attrName>
                                        </p:attrNameLst>
                                      </p:cBhvr>
                                      <p:tavLst>
                                        <p:tav tm="0">
                                          <p:val>
                                            <p:fltVal val="720"/>
                                          </p:val>
                                        </p:tav>
                                        <p:tav tm="100000">
                                          <p:val>
                                            <p:fltVal val="0"/>
                                          </p:val>
                                        </p:tav>
                                      </p:tavLst>
                                    </p:anim>
                                    <p:anim calcmode="lin" valueType="num">
                                      <p:cBhvr>
                                        <p:cTn id="9" dur="2000" fill="hold"/>
                                        <p:tgtEl>
                                          <p:spTgt spid="95234"/>
                                        </p:tgtEl>
                                        <p:attrNameLst>
                                          <p:attrName>ppt_h</p:attrName>
                                        </p:attrNameLst>
                                      </p:cBhvr>
                                      <p:tavLst>
                                        <p:tav tm="0">
                                          <p:val>
                                            <p:fltVal val="0"/>
                                          </p:val>
                                        </p:tav>
                                        <p:tav tm="100000">
                                          <p:val>
                                            <p:strVal val="#ppt_h"/>
                                          </p:val>
                                        </p:tav>
                                      </p:tavLst>
                                    </p:anim>
                                    <p:anim calcmode="lin" valueType="num">
                                      <p:cBhvr>
                                        <p:cTn id="10" dur="2000" fill="hold"/>
                                        <p:tgtEl>
                                          <p:spTgt spid="952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97986"/>
            <a:ext cx="5105399" cy="503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57400" y="914400"/>
            <a:ext cx="4572000" cy="369332"/>
          </a:xfrm>
          <a:prstGeom prst="rect">
            <a:avLst/>
          </a:prstGeom>
          <a:noFill/>
        </p:spPr>
        <p:txBody>
          <a:bodyPr wrap="square" rtlCol="0">
            <a:spAutoFit/>
          </a:bodyPr>
          <a:lstStyle/>
          <a:p>
            <a:r>
              <a:rPr lang="en-US" dirty="0" smtClean="0"/>
              <a:t>Lump Sum vs. Selective Excise Taxation</a:t>
            </a:r>
            <a:endParaRPr lang="en-US" dirty="0"/>
          </a:p>
        </p:txBody>
      </p:sp>
    </p:spTree>
    <p:extLst>
      <p:ext uri="{BB962C8B-B14F-4D97-AF65-F5344CB8AC3E}">
        <p14:creationId xmlns:p14="http://schemas.microsoft.com/office/powerpoint/2010/main" val="25444326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t>Tax rates and tax revenues</a:t>
            </a:r>
          </a:p>
        </p:txBody>
      </p:sp>
      <p:sp>
        <p:nvSpPr>
          <p:cNvPr id="25603" name="Rectangle 3"/>
          <p:cNvSpPr>
            <a:spLocks noGrp="1" noChangeArrowheads="1"/>
          </p:cNvSpPr>
          <p:nvPr>
            <p:ph type="body" idx="1"/>
          </p:nvPr>
        </p:nvSpPr>
        <p:spPr/>
        <p:txBody>
          <a:bodyPr/>
          <a:lstStyle/>
          <a:p>
            <a:pPr eaLnBrk="1" hangingPunct="1">
              <a:lnSpc>
                <a:spcPct val="90000"/>
              </a:lnSpc>
            </a:pPr>
            <a:r>
              <a:rPr lang="en-US" altLang="en-US" sz="2800" dirty="0" smtClean="0"/>
              <a:t>Are tax revenues proportional to tax rates?</a:t>
            </a:r>
          </a:p>
          <a:p>
            <a:pPr eaLnBrk="1" hangingPunct="1">
              <a:lnSpc>
                <a:spcPct val="90000"/>
              </a:lnSpc>
            </a:pPr>
            <a:r>
              <a:rPr lang="en-US" altLang="en-US" sz="2800" dirty="0" smtClean="0"/>
              <a:t>The example of a tariff?</a:t>
            </a:r>
          </a:p>
          <a:p>
            <a:pPr eaLnBrk="1" hangingPunct="1">
              <a:lnSpc>
                <a:spcPct val="90000"/>
              </a:lnSpc>
            </a:pPr>
            <a:r>
              <a:rPr lang="en-US" altLang="en-US" sz="2800" dirty="0" smtClean="0"/>
              <a:t>Elasticity issues</a:t>
            </a:r>
          </a:p>
          <a:p>
            <a:pPr lvl="1" eaLnBrk="1" hangingPunct="1">
              <a:lnSpc>
                <a:spcPct val="90000"/>
              </a:lnSpc>
            </a:pPr>
            <a:r>
              <a:rPr lang="en-US" altLang="en-US" sz="2400" dirty="0" smtClean="0"/>
              <a:t>Cigarettes?</a:t>
            </a:r>
          </a:p>
          <a:p>
            <a:pPr lvl="1" eaLnBrk="1" hangingPunct="1">
              <a:lnSpc>
                <a:spcPct val="90000"/>
              </a:lnSpc>
            </a:pPr>
            <a:r>
              <a:rPr lang="en-US" altLang="en-US" sz="2400" dirty="0" smtClean="0"/>
              <a:t>A tax on Cokes vs. a tax on soft drinks?</a:t>
            </a:r>
          </a:p>
          <a:p>
            <a:pPr eaLnBrk="1" hangingPunct="1">
              <a:lnSpc>
                <a:spcPct val="90000"/>
              </a:lnSpc>
            </a:pPr>
            <a:r>
              <a:rPr lang="en-US" altLang="en-US" sz="2800" dirty="0" smtClean="0"/>
              <a:t>The Laffer curve</a:t>
            </a:r>
          </a:p>
          <a:p>
            <a:pPr eaLnBrk="1" hangingPunct="1">
              <a:lnSpc>
                <a:spcPct val="90000"/>
              </a:lnSpc>
            </a:pPr>
            <a:r>
              <a:rPr lang="en-US" altLang="en-US" sz="2800" dirty="0" smtClean="0"/>
              <a:t>“Dynamic scoring”</a:t>
            </a:r>
          </a:p>
          <a:p>
            <a:pPr lvl="1" eaLnBrk="1" hangingPunct="1">
              <a:lnSpc>
                <a:spcPct val="90000"/>
              </a:lnSpc>
            </a:pPr>
            <a:r>
              <a:rPr lang="en-US" altLang="en-US" sz="2400" dirty="0" smtClean="0"/>
              <a:t>Short run</a:t>
            </a:r>
          </a:p>
          <a:p>
            <a:pPr lvl="1" eaLnBrk="1" hangingPunct="1">
              <a:lnSpc>
                <a:spcPct val="90000"/>
              </a:lnSpc>
            </a:pPr>
            <a:r>
              <a:rPr lang="en-US" altLang="en-US" sz="2400" dirty="0" smtClean="0"/>
              <a:t>Long run</a:t>
            </a:r>
          </a:p>
          <a:p>
            <a:pPr lvl="1" eaLnBrk="1" hangingPunct="1">
              <a:lnSpc>
                <a:spcPct val="90000"/>
              </a:lnSpc>
            </a:pPr>
            <a:r>
              <a:rPr lang="en-US" altLang="en-US" sz="2400" dirty="0" smtClean="0"/>
              <a:t>Adjustments—example of income tax</a:t>
            </a:r>
          </a:p>
          <a:p>
            <a:pPr lvl="2" eaLnBrk="1" hangingPunct="1">
              <a:lnSpc>
                <a:spcPct val="90000"/>
              </a:lnSpc>
            </a:pPr>
            <a:endParaRPr lang="en-US" altLang="en-US" sz="2000" dirty="0" smtClean="0"/>
          </a:p>
        </p:txBody>
      </p:sp>
    </p:spTree>
    <p:extLst>
      <p:ext uri="{BB962C8B-B14F-4D97-AF65-F5344CB8AC3E}">
        <p14:creationId xmlns:p14="http://schemas.microsoft.com/office/powerpoint/2010/main" val="23835778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274638"/>
            <a:ext cx="7848600" cy="715962"/>
          </a:xfrm>
        </p:spPr>
        <p:txBody>
          <a:bodyPr/>
          <a:lstStyle/>
          <a:p>
            <a:pPr eaLnBrk="1" hangingPunct="1"/>
            <a:r>
              <a:rPr lang="en-US" altLang="en-US" sz="4000" smtClean="0"/>
              <a:t>Individual Income Taxation</a:t>
            </a:r>
          </a:p>
        </p:txBody>
      </p:sp>
      <p:sp>
        <p:nvSpPr>
          <p:cNvPr id="26627" name="Rectangle 3"/>
          <p:cNvSpPr>
            <a:spLocks noGrp="1" noChangeArrowheads="1"/>
          </p:cNvSpPr>
          <p:nvPr>
            <p:ph type="body" idx="1"/>
          </p:nvPr>
        </p:nvSpPr>
        <p:spPr>
          <a:xfrm>
            <a:off x="304800" y="990600"/>
            <a:ext cx="8382000" cy="5135563"/>
          </a:xfrm>
        </p:spPr>
        <p:txBody>
          <a:bodyPr/>
          <a:lstStyle/>
          <a:p>
            <a:pPr eaLnBrk="1" hangingPunct="1"/>
            <a:r>
              <a:rPr lang="en-US" altLang="en-US" smtClean="0"/>
              <a:t>Definition of income</a:t>
            </a:r>
          </a:p>
          <a:p>
            <a:pPr lvl="1" eaLnBrk="1" hangingPunct="1"/>
            <a:r>
              <a:rPr lang="en-US" altLang="en-US" smtClean="0"/>
              <a:t>Measure of ability-to-pay</a:t>
            </a:r>
          </a:p>
          <a:p>
            <a:pPr lvl="1" eaLnBrk="1" hangingPunct="1"/>
            <a:r>
              <a:rPr lang="en-US" altLang="en-US" smtClean="0"/>
              <a:t>Haig-Simons, Accretion concept, Comprehensive Income, Economic income</a:t>
            </a:r>
          </a:p>
          <a:p>
            <a:pPr lvl="1" eaLnBrk="1" hangingPunct="1"/>
            <a:r>
              <a:rPr lang="en-US" altLang="en-US" smtClean="0"/>
              <a:t>“Income may be defined as the algebraic sum of the market value of rights exercised in consumption plus the change in value of the store of property rights between the beginning and end of the period in question.” Simons</a:t>
            </a:r>
          </a:p>
          <a:p>
            <a:pPr lvl="1" eaLnBrk="1" hangingPunct="1"/>
            <a:r>
              <a:rPr lang="en-US" altLang="en-US" smtClean="0"/>
              <a:t>Income = Consumption + Change in Wealth</a:t>
            </a:r>
          </a:p>
          <a:p>
            <a:pPr lvl="1" eaLnBrk="1" hangingPunct="1">
              <a:buFontTx/>
              <a:buNone/>
            </a:pPr>
            <a:endParaRPr lang="en-US" altLang="en-US" smtClean="0"/>
          </a:p>
        </p:txBody>
      </p:sp>
    </p:spTree>
    <p:extLst>
      <p:ext uri="{BB962C8B-B14F-4D97-AF65-F5344CB8AC3E}">
        <p14:creationId xmlns:p14="http://schemas.microsoft.com/office/powerpoint/2010/main" val="387883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2400" dirty="0" smtClean="0"/>
              <a:t>Review of Economic Efficiency</a:t>
            </a:r>
            <a:br>
              <a:rPr lang="en-US" altLang="en-US" sz="2400" dirty="0" smtClean="0"/>
            </a:br>
            <a:r>
              <a:rPr lang="en-US" altLang="en-US" sz="2400" dirty="0" smtClean="0"/>
              <a:t>and Market Equilibrium</a:t>
            </a:r>
            <a:br>
              <a:rPr lang="en-US" altLang="en-US" sz="2400" dirty="0" smtClean="0"/>
            </a:br>
            <a:r>
              <a:rPr lang="en-US" altLang="en-US" sz="2400" dirty="0" smtClean="0">
                <a:solidFill>
                  <a:srgbClr val="FF0000"/>
                </a:solidFill>
              </a:rPr>
              <a:t>REVIEW</a:t>
            </a:r>
          </a:p>
        </p:txBody>
      </p:sp>
      <p:pic>
        <p:nvPicPr>
          <p:cNvPr id="7171" name="Picture 2" descr="http://upload.wikimedia.org/wikipedia/commons/thumb/d/d7/Economic-surpluses.svg/350px-Economic-surpluses.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33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5334000" y="2590800"/>
            <a:ext cx="1289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a:t>Marginal Cost</a:t>
            </a:r>
          </a:p>
        </p:txBody>
      </p:sp>
      <p:sp>
        <p:nvSpPr>
          <p:cNvPr id="7173" name="Rectangle 4"/>
          <p:cNvSpPr>
            <a:spLocks noChangeArrowheads="1"/>
          </p:cNvSpPr>
          <p:nvPr/>
        </p:nvSpPr>
        <p:spPr bwMode="auto">
          <a:xfrm>
            <a:off x="4005263" y="324485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Marginal </a:t>
            </a:r>
          </a:p>
        </p:txBody>
      </p:sp>
      <p:sp>
        <p:nvSpPr>
          <p:cNvPr id="7174" name="TextBox 5"/>
          <p:cNvSpPr txBox="1">
            <a:spLocks noChangeArrowheads="1"/>
          </p:cNvSpPr>
          <p:nvPr/>
        </p:nvSpPr>
        <p:spPr bwMode="auto">
          <a:xfrm>
            <a:off x="5715000" y="5715000"/>
            <a:ext cx="1477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a:t>Marginal Benefit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Calculation of Income</a:t>
            </a:r>
          </a:p>
        </p:txBody>
      </p:sp>
      <p:sp>
        <p:nvSpPr>
          <p:cNvPr id="27651" name="Rectangle 3"/>
          <p:cNvSpPr>
            <a:spLocks noChangeArrowheads="1"/>
          </p:cNvSpPr>
          <p:nvPr/>
        </p:nvSpPr>
        <p:spPr bwMode="auto">
          <a:xfrm>
            <a:off x="1219200" y="1905000"/>
            <a:ext cx="66944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b="1">
                <a:latin typeface="Courier New" pitchFamily="49" charset="0"/>
                <a:ea typeface="Times New Roman" pitchFamily="18" charset="0"/>
                <a:cs typeface="Courier New" pitchFamily="49" charset="0"/>
              </a:rPr>
              <a:t>I		C 		NW</a:t>
            </a:r>
            <a:r>
              <a:rPr lang="en-US" altLang="en-US" b="1" baseline="-30000">
                <a:latin typeface="Courier New" pitchFamily="49" charset="0"/>
                <a:ea typeface="Times New Roman" pitchFamily="18" charset="0"/>
                <a:cs typeface="Courier New" pitchFamily="49" charset="0"/>
              </a:rPr>
              <a:t>0</a:t>
            </a:r>
            <a:r>
              <a:rPr lang="en-US" altLang="en-US" b="1">
                <a:latin typeface="Courier New" pitchFamily="49" charset="0"/>
                <a:ea typeface="Times New Roman" pitchFamily="18" charset="0"/>
                <a:cs typeface="Courier New" pitchFamily="49" charset="0"/>
              </a:rPr>
              <a:t>		NW</a:t>
            </a:r>
            <a:r>
              <a:rPr lang="en-US" altLang="en-US" b="1" baseline="-30000">
                <a:latin typeface="Courier New" pitchFamily="49" charset="0"/>
                <a:ea typeface="Times New Roman" pitchFamily="18" charset="0"/>
                <a:cs typeface="Courier New" pitchFamily="49" charset="0"/>
              </a:rPr>
              <a:t>1</a:t>
            </a:r>
            <a:endParaRPr lang="en-US" altLang="en-US">
              <a:ea typeface="Times New Roman" pitchFamily="18" charset="0"/>
              <a:cs typeface="Courier New" pitchFamily="49" charset="0"/>
            </a:endParaRPr>
          </a:p>
          <a:p>
            <a:pPr>
              <a:spcBef>
                <a:spcPct val="0"/>
              </a:spcBef>
              <a:buFontTx/>
              <a:buNone/>
            </a:pPr>
            <a:r>
              <a:rPr lang="en-US" altLang="en-US" b="1">
                <a:latin typeface="Courier New" pitchFamily="49" charset="0"/>
                <a:ea typeface="Times New Roman" pitchFamily="18" charset="0"/>
                <a:cs typeface="Courier New" pitchFamily="49" charset="0"/>
              </a:rPr>
              <a:t>100		100		50		50</a:t>
            </a:r>
            <a:endParaRPr lang="en-US" altLang="en-US">
              <a:ea typeface="Times New Roman" pitchFamily="18" charset="0"/>
              <a:cs typeface="Courier New" pitchFamily="49" charset="0"/>
            </a:endParaRPr>
          </a:p>
          <a:p>
            <a:pPr>
              <a:spcBef>
                <a:spcPct val="0"/>
              </a:spcBef>
              <a:buFontTx/>
              <a:buNone/>
            </a:pPr>
            <a:r>
              <a:rPr lang="en-US" altLang="en-US" b="1">
                <a:latin typeface="Courier New" pitchFamily="49" charset="0"/>
                <a:ea typeface="Times New Roman" pitchFamily="18" charset="0"/>
                <a:cs typeface="Courier New" pitchFamily="49" charset="0"/>
              </a:rPr>
              <a:t>110		100		40		50</a:t>
            </a:r>
            <a:endParaRPr lang="en-US" altLang="en-US">
              <a:ea typeface="Times New Roman" pitchFamily="18" charset="0"/>
              <a:cs typeface="Courier New" pitchFamily="49" charset="0"/>
            </a:endParaRPr>
          </a:p>
          <a:p>
            <a:pPr>
              <a:spcBef>
                <a:spcPct val="0"/>
              </a:spcBef>
              <a:buFontTx/>
              <a:buNone/>
            </a:pPr>
            <a:r>
              <a:rPr lang="en-US" altLang="en-US" b="1">
                <a:latin typeface="Courier New" pitchFamily="49" charset="0"/>
                <a:ea typeface="Times New Roman" pitchFamily="18" charset="0"/>
                <a:cs typeface="Courier New" pitchFamily="49" charset="0"/>
              </a:rPr>
              <a:t> 90		100		60		50</a:t>
            </a:r>
            <a:endParaRPr lang="en-US" altLang="en-US">
              <a:ea typeface="Times New Roman" pitchFamily="18" charset="0"/>
              <a:cs typeface="Courier New" pitchFamily="49" charset="0"/>
            </a:endParaRPr>
          </a:p>
        </p:txBody>
      </p:sp>
    </p:spTree>
    <p:extLst>
      <p:ext uri="{BB962C8B-B14F-4D97-AF65-F5344CB8AC3E}">
        <p14:creationId xmlns:p14="http://schemas.microsoft.com/office/powerpoint/2010/main" val="21924651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274638"/>
            <a:ext cx="7848600" cy="715962"/>
          </a:xfrm>
        </p:spPr>
        <p:txBody>
          <a:bodyPr/>
          <a:lstStyle/>
          <a:p>
            <a:pPr eaLnBrk="1" hangingPunct="1"/>
            <a:r>
              <a:rPr lang="en-US" altLang="en-US" sz="4000" smtClean="0"/>
              <a:t>Individual Income Taxation (continued)</a:t>
            </a:r>
          </a:p>
        </p:txBody>
      </p:sp>
      <p:sp>
        <p:nvSpPr>
          <p:cNvPr id="28675" name="Rectangle 3"/>
          <p:cNvSpPr>
            <a:spLocks noGrp="1" noChangeArrowheads="1"/>
          </p:cNvSpPr>
          <p:nvPr>
            <p:ph type="body" idx="1"/>
          </p:nvPr>
        </p:nvSpPr>
        <p:spPr>
          <a:xfrm>
            <a:off x="304800" y="1828800"/>
            <a:ext cx="8382000" cy="4297363"/>
          </a:xfrm>
        </p:spPr>
        <p:txBody>
          <a:bodyPr/>
          <a:lstStyle/>
          <a:p>
            <a:pPr eaLnBrk="1" hangingPunct="1"/>
            <a:r>
              <a:rPr lang="en-US" altLang="en-US" dirty="0" smtClean="0"/>
              <a:t>Other definitions</a:t>
            </a:r>
          </a:p>
          <a:p>
            <a:pPr lvl="1" eaLnBrk="1" hangingPunct="1"/>
            <a:r>
              <a:rPr lang="en-US" altLang="en-US" dirty="0" smtClean="0"/>
              <a:t>Legal  (AGI)</a:t>
            </a:r>
          </a:p>
          <a:p>
            <a:pPr lvl="1" eaLnBrk="1" hangingPunct="1"/>
            <a:r>
              <a:rPr lang="en-US" altLang="en-US" dirty="0" smtClean="0"/>
              <a:t>Income as production</a:t>
            </a:r>
          </a:p>
          <a:p>
            <a:pPr eaLnBrk="1" hangingPunct="1"/>
            <a:r>
              <a:rPr lang="en-US" altLang="en-US" dirty="0" smtClean="0"/>
              <a:t>Income vs. consumption  (a first look)</a:t>
            </a:r>
          </a:p>
          <a:p>
            <a:pPr lvl="1" eaLnBrk="1" hangingPunct="1"/>
            <a:r>
              <a:rPr lang="en-US" altLang="en-US" dirty="0" smtClean="0"/>
              <a:t>    Income = Consumption + Saving</a:t>
            </a:r>
          </a:p>
          <a:p>
            <a:pPr lvl="1" eaLnBrk="1" hangingPunct="1"/>
            <a:r>
              <a:rPr lang="en-US" altLang="en-US" dirty="0" smtClean="0"/>
              <a:t>    Income – Consumption = Saving</a:t>
            </a:r>
          </a:p>
          <a:p>
            <a:pPr lvl="1" eaLnBrk="1" hangingPunct="1"/>
            <a:r>
              <a:rPr lang="en-US" altLang="en-US" dirty="0" smtClean="0"/>
              <a:t>The issue is the tax treatment of savings</a:t>
            </a:r>
          </a:p>
        </p:txBody>
      </p:sp>
    </p:spTree>
    <p:extLst>
      <p:ext uri="{BB962C8B-B14F-4D97-AF65-F5344CB8AC3E}">
        <p14:creationId xmlns:p14="http://schemas.microsoft.com/office/powerpoint/2010/main" val="22057487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2345"/>
            <a:ext cx="7467600" cy="457200"/>
          </a:xfrm>
        </p:spPr>
        <p:txBody>
          <a:bodyPr/>
          <a:lstStyle/>
          <a:p>
            <a:pPr eaLnBrk="1" hangingPunct="1"/>
            <a:r>
              <a:rPr lang="en-US" altLang="en-US" sz="2400" dirty="0" smtClean="0"/>
              <a:t>Applications of the Haig-Simons Definition</a:t>
            </a:r>
          </a:p>
        </p:txBody>
      </p:sp>
      <p:graphicFrame>
        <p:nvGraphicFramePr>
          <p:cNvPr id="135171" name="Group 3"/>
          <p:cNvGraphicFramePr>
            <a:graphicFrameLocks noGrp="1"/>
          </p:cNvGraphicFramePr>
          <p:nvPr>
            <p:ph idx="1"/>
            <p:extLst/>
          </p:nvPr>
        </p:nvGraphicFramePr>
        <p:xfrm>
          <a:off x="1066800" y="685800"/>
          <a:ext cx="7315200" cy="5587605"/>
        </p:xfrm>
        <a:graphic>
          <a:graphicData uri="http://schemas.openxmlformats.org/drawingml/2006/table">
            <a:tbl>
              <a:tblPr/>
              <a:tblGrid>
                <a:gridCol w="3276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Wages  </a:t>
                      </a:r>
                      <a:r>
                        <a:rPr kumimoji="0" lang="en-US" sz="1400" b="0" i="0" u="none" strike="noStrike" cap="none" normalizeH="0" baseline="0" dirty="0" smtClean="0">
                          <a:ln>
                            <a:noFill/>
                          </a:ln>
                          <a:solidFill>
                            <a:srgbClr val="FF0000"/>
                          </a:solidFill>
                          <a:effectLst/>
                          <a:latin typeface="Arial" charset="0"/>
                        </a:rPr>
                        <a:t>H-S income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corporate income  </a:t>
                      </a:r>
                      <a:r>
                        <a:rPr kumimoji="0" lang="en-US" sz="1400" b="0" i="0" u="none" strike="noStrike" cap="none" normalizeH="0" baseline="0" dirty="0" smtClean="0">
                          <a:ln>
                            <a:noFill/>
                          </a:ln>
                          <a:solidFill>
                            <a:srgbClr val="FF0000"/>
                          </a:solidFill>
                          <a:effectLst/>
                          <a:latin typeface="Arial" charset="0"/>
                        </a:rPr>
                        <a:t>(Disc. Later)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Retained earnings </a:t>
                      </a:r>
                      <a:r>
                        <a:rPr kumimoji="0" lang="en-US" sz="1400" b="0" i="0" u="none" strike="noStrike" cap="none" normalizeH="0" baseline="0" dirty="0" smtClean="0">
                          <a:ln>
                            <a:noFill/>
                          </a:ln>
                          <a:solidFill>
                            <a:srgbClr val="FF0000"/>
                          </a:solidFill>
                          <a:effectLst/>
                          <a:latin typeface="Arial" charset="0"/>
                        </a:rPr>
                        <a:t>(Discussed later)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Employee-paid safety equipment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rPr>
                        <a:t>Excludable H-S income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3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Social Security payments </a:t>
                      </a:r>
                      <a:r>
                        <a:rPr kumimoji="0" lang="en-US" sz="1400" b="0" i="0" u="none" strike="noStrike" cap="none" normalizeH="0" baseline="0" dirty="0" smtClean="0">
                          <a:ln>
                            <a:noFill/>
                          </a:ln>
                          <a:solidFill>
                            <a:srgbClr val="FF0000"/>
                          </a:solidFill>
                          <a:effectLst/>
                          <a:latin typeface="Arial" charset="0"/>
                        </a:rPr>
                        <a:t>H-S income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Death transfers  </a:t>
                      </a:r>
                      <a:r>
                        <a:rPr kumimoji="0" lang="en-US" sz="1400" b="0" i="0" u="none" strike="noStrike" cap="none" normalizeH="0" baseline="0" dirty="0" smtClean="0">
                          <a:ln>
                            <a:noFill/>
                          </a:ln>
                          <a:solidFill>
                            <a:srgbClr val="FF0000"/>
                          </a:solidFill>
                          <a:effectLst/>
                          <a:latin typeface="Arial" charset="0"/>
                        </a:rPr>
                        <a:t>H-S income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Gifts </a:t>
                      </a:r>
                      <a:r>
                        <a:rPr kumimoji="0" lang="en-US" sz="1400" b="0" i="0" u="none" strike="noStrike" cap="none" normalizeH="0" baseline="0" dirty="0" smtClean="0">
                          <a:ln>
                            <a:noFill/>
                          </a:ln>
                          <a:solidFill>
                            <a:srgbClr val="FF0000"/>
                          </a:solidFill>
                          <a:effectLst/>
                          <a:latin typeface="Arial" charset="0"/>
                        </a:rPr>
                        <a:t>H-S income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Employer-paid education </a:t>
                      </a:r>
                      <a:r>
                        <a:rPr kumimoji="0" lang="en-US" sz="1400" b="0" i="0" u="none" strike="noStrike" cap="none" normalizeH="0" baseline="0" dirty="0" smtClean="0">
                          <a:ln>
                            <a:noFill/>
                          </a:ln>
                          <a:solidFill>
                            <a:srgbClr val="FF0000"/>
                          </a:solidFill>
                          <a:effectLst/>
                          <a:latin typeface="Arial" charset="0"/>
                        </a:rPr>
                        <a:t>(Depends on purpose)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50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Unemployment Compensation </a:t>
                      </a:r>
                      <a:r>
                        <a:rPr kumimoji="0" lang="en-US" sz="1400" b="0" i="0" u="none" strike="noStrike" cap="none" normalizeH="0" baseline="0" dirty="0" smtClean="0">
                          <a:ln>
                            <a:noFill/>
                          </a:ln>
                          <a:solidFill>
                            <a:srgbClr val="FF0000"/>
                          </a:solidFill>
                          <a:effectLst/>
                          <a:latin typeface="Arial" charset="0"/>
                        </a:rPr>
                        <a:t>H-S income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Housing—owning vs. renting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rPr>
                        <a:t>Net </a:t>
                      </a:r>
                      <a:r>
                        <a:rPr kumimoji="0" lang="en-US" sz="1400" b="0" i="0" u="none" strike="noStrike" cap="none" normalizeH="0" baseline="0" smtClean="0">
                          <a:ln>
                            <a:noFill/>
                          </a:ln>
                          <a:solidFill>
                            <a:srgbClr val="FF0000"/>
                          </a:solidFill>
                          <a:effectLst/>
                          <a:latin typeface="Arial" charset="0"/>
                        </a:rPr>
                        <a:t>imputed rent H-S </a:t>
                      </a:r>
                      <a:r>
                        <a:rPr kumimoji="0" lang="en-US" sz="1400" b="0" i="0" u="none" strike="noStrike" cap="none" normalizeH="0" baseline="0" dirty="0" smtClean="0">
                          <a:ln>
                            <a:noFill/>
                          </a:ln>
                          <a:solidFill>
                            <a:srgbClr val="FF0000"/>
                          </a:solidFill>
                          <a:effectLst/>
                          <a:latin typeface="Arial" charset="0"/>
                        </a:rPr>
                        <a:t>income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15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Bequests </a:t>
                      </a:r>
                      <a:r>
                        <a:rPr kumimoji="0" lang="en-US" sz="1400" b="0" i="0" u="none" strike="noStrike" cap="none" normalizeH="0" baseline="0" dirty="0" smtClean="0">
                          <a:ln>
                            <a:noFill/>
                          </a:ln>
                          <a:solidFill>
                            <a:srgbClr val="FF0000"/>
                          </a:solidFill>
                          <a:effectLst/>
                          <a:latin typeface="Arial" charset="0"/>
                        </a:rPr>
                        <a:t>H-S income to heirs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Employer-paid vacation  </a:t>
                      </a:r>
                      <a:r>
                        <a:rPr kumimoji="0" lang="en-US" sz="1400" b="0" i="0" u="none" strike="noStrike" cap="none" normalizeH="0" baseline="0" dirty="0" smtClean="0">
                          <a:ln>
                            <a:noFill/>
                          </a:ln>
                          <a:solidFill>
                            <a:srgbClr val="FF0000"/>
                          </a:solidFill>
                          <a:effectLst/>
                          <a:latin typeface="Arial" charset="0"/>
                        </a:rPr>
                        <a:t>H-S income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1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Interest </a:t>
                      </a:r>
                      <a:r>
                        <a:rPr kumimoji="0" lang="en-US" sz="1400" b="0" i="0" u="none" strike="noStrike" cap="none" normalizeH="0" baseline="0" dirty="0" smtClean="0">
                          <a:ln>
                            <a:noFill/>
                          </a:ln>
                          <a:solidFill>
                            <a:srgbClr val="FF0000"/>
                          </a:solidFill>
                          <a:effectLst/>
                          <a:latin typeface="Arial" charset="0"/>
                        </a:rPr>
                        <a:t>H-S income (real return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Owning vs. leasing a car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950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Employer-paid insurance </a:t>
                      </a:r>
                      <a:r>
                        <a:rPr kumimoji="0" lang="en-US" sz="1400" b="0" i="0" u="none" strike="noStrike" cap="none" normalizeH="0" baseline="0" dirty="0" smtClean="0">
                          <a:ln>
                            <a:noFill/>
                          </a:ln>
                          <a:solidFill>
                            <a:srgbClr val="FF0000"/>
                          </a:solidFill>
                          <a:effectLst/>
                          <a:latin typeface="Arial" charset="0"/>
                        </a:rPr>
                        <a:t>H-S income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Travel expenses for sales person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rPr>
                        <a:t>Excludable H-S income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15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Dividends </a:t>
                      </a:r>
                      <a:r>
                        <a:rPr kumimoji="0" lang="en-US" sz="1400" b="0" i="0" u="none" strike="noStrike" cap="none" normalizeH="0" baseline="0" dirty="0" smtClean="0">
                          <a:ln>
                            <a:noFill/>
                          </a:ln>
                          <a:solidFill>
                            <a:srgbClr val="FF0000"/>
                          </a:solidFill>
                          <a:effectLst/>
                          <a:latin typeface="Arial" charset="0"/>
                        </a:rPr>
                        <a:t>H-S income (real return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Inflationary wage increases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rPr>
                        <a:t>H-S income (with indexation)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8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Capital gains </a:t>
                      </a:r>
                      <a:r>
                        <a:rPr kumimoji="0" lang="en-US" sz="1400" b="0" i="0" u="none" strike="noStrike" cap="none" normalizeH="0" baseline="0" dirty="0" smtClean="0">
                          <a:ln>
                            <a:noFill/>
                          </a:ln>
                          <a:solidFill>
                            <a:srgbClr val="FF0000"/>
                          </a:solidFill>
                          <a:effectLst/>
                          <a:latin typeface="Arial" charset="0"/>
                        </a:rPr>
                        <a:t>H-S income (real return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Employer-paid pension contributions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rPr>
                        <a:t>H-S income (real return only)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9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Education expenses—not employer paid  </a:t>
                      </a:r>
                      <a:r>
                        <a:rPr kumimoji="0" lang="en-US" sz="1400" b="0" i="0" u="none" strike="noStrike" cap="none" normalizeH="0" baseline="0" dirty="0" smtClean="0">
                          <a:ln>
                            <a:noFill/>
                          </a:ln>
                          <a:solidFill>
                            <a:srgbClr val="FF0000"/>
                          </a:solidFill>
                          <a:effectLst/>
                          <a:latin typeface="Arial" charset="0"/>
                        </a:rPr>
                        <a:t>(Depends on 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Child care   </a:t>
                      </a:r>
                      <a:r>
                        <a:rPr kumimoji="0" lang="en-US" sz="1400" b="0" i="0" u="none" strike="noStrike" cap="none" normalizeH="0" baseline="0" dirty="0" smtClean="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37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Business class air travel for business purposes  </a:t>
                      </a:r>
                      <a:r>
                        <a:rPr kumimoji="0" lang="en-US" sz="1400" b="0" i="0" u="none" strike="noStrike" cap="none" normalizeH="0" baseline="0" dirty="0" smtClean="0">
                          <a:ln>
                            <a:noFill/>
                          </a:ln>
                          <a:solidFill>
                            <a:srgbClr val="FF0000"/>
                          </a:solidFill>
                          <a:effectLst/>
                          <a:latin typeface="Arial" charset="0"/>
                        </a:rPr>
                        <a:t>(Depends on purpose)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Free checking accounts </a:t>
                      </a:r>
                      <a:r>
                        <a:rPr kumimoji="0" lang="en-US" sz="1400" b="0" i="0" u="none" strike="noStrike" cap="none" normalizeH="0" baseline="0" dirty="0" smtClean="0">
                          <a:ln>
                            <a:noFill/>
                          </a:ln>
                          <a:solidFill>
                            <a:srgbClr val="FF0000"/>
                          </a:solidFill>
                          <a:effectLst/>
                          <a:latin typeface="Arial" charset="0"/>
                        </a:rPr>
                        <a:t> (tax Interest, charge for checking)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241912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smtClean="0"/>
              <a:t>The U. S. Income Tax</a:t>
            </a:r>
            <a:br>
              <a:rPr lang="en-US" altLang="en-US" sz="4000" smtClean="0"/>
            </a:br>
            <a:r>
              <a:rPr lang="en-US" altLang="en-US" sz="4000" smtClean="0"/>
              <a:t>Step by step</a:t>
            </a:r>
          </a:p>
        </p:txBody>
      </p:sp>
      <p:sp>
        <p:nvSpPr>
          <p:cNvPr id="26627" name="Rectangle 3"/>
          <p:cNvSpPr>
            <a:spLocks noGrp="1" noChangeArrowheads="1"/>
          </p:cNvSpPr>
          <p:nvPr>
            <p:ph type="body" idx="1"/>
          </p:nvPr>
        </p:nvSpPr>
        <p:spPr>
          <a:xfrm>
            <a:off x="457200" y="1600200"/>
            <a:ext cx="8229600" cy="4953000"/>
          </a:xfrm>
        </p:spPr>
        <p:txBody>
          <a:bodyPr/>
          <a:lstStyle/>
          <a:p>
            <a:pPr eaLnBrk="1" hangingPunct="1">
              <a:defRPr/>
            </a:pPr>
            <a:r>
              <a:rPr lang="en-US" altLang="en-US" sz="2800" dirty="0" smtClean="0"/>
              <a:t>Comprehensive Income  (Haig-Simons)	</a:t>
            </a:r>
          </a:p>
          <a:p>
            <a:pPr lvl="1" eaLnBrk="1" hangingPunct="1">
              <a:defRPr/>
            </a:pPr>
            <a:r>
              <a:rPr lang="en-US" altLang="en-US" sz="2400" dirty="0" smtClean="0"/>
              <a:t> 	Exclusions</a:t>
            </a:r>
          </a:p>
          <a:p>
            <a:pPr eaLnBrk="1" hangingPunct="1">
              <a:defRPr/>
            </a:pPr>
            <a:r>
              <a:rPr lang="en-US" altLang="en-US" sz="2800" dirty="0" smtClean="0"/>
              <a:t>AGI</a:t>
            </a:r>
          </a:p>
          <a:p>
            <a:pPr lvl="1" eaLnBrk="1" hangingPunct="1">
              <a:defRPr/>
            </a:pPr>
            <a:r>
              <a:rPr lang="en-US" altLang="en-US" sz="2400" dirty="0" smtClean="0"/>
              <a:t>   Exemptions and deductions</a:t>
            </a:r>
          </a:p>
          <a:p>
            <a:pPr eaLnBrk="1" hangingPunct="1">
              <a:defRPr/>
            </a:pPr>
            <a:r>
              <a:rPr lang="en-US" altLang="en-US" sz="2800" dirty="0" smtClean="0"/>
              <a:t>Taxable Income</a:t>
            </a:r>
          </a:p>
          <a:p>
            <a:pPr lvl="1" eaLnBrk="1" hangingPunct="1">
              <a:defRPr/>
            </a:pPr>
            <a:r>
              <a:rPr lang="en-US" altLang="en-US" sz="2400" dirty="0" smtClean="0"/>
              <a:t>Tax rates, filing status</a:t>
            </a:r>
          </a:p>
          <a:p>
            <a:pPr eaLnBrk="1" hangingPunct="1">
              <a:defRPr/>
            </a:pPr>
            <a:r>
              <a:rPr lang="en-US" altLang="en-US" sz="2800" dirty="0" smtClean="0"/>
              <a:t>Tax Liability (before and after credits)</a:t>
            </a:r>
          </a:p>
          <a:p>
            <a:pPr lvl="1" eaLnBrk="1" hangingPunct="1">
              <a:defRPr/>
            </a:pPr>
            <a:r>
              <a:rPr lang="en-US" altLang="en-US" sz="2400" dirty="0" smtClean="0"/>
              <a:t>   Withholding, estimated payments</a:t>
            </a:r>
          </a:p>
          <a:p>
            <a:pPr eaLnBrk="1" hangingPunct="1">
              <a:defRPr/>
            </a:pPr>
            <a:r>
              <a:rPr lang="en-US" altLang="en-US" sz="2800" dirty="0" smtClean="0"/>
              <a:t>Final payment</a:t>
            </a:r>
          </a:p>
          <a:p>
            <a:pPr marL="0" indent="0" eaLnBrk="1" hangingPunct="1">
              <a:buFontTx/>
              <a:buNone/>
              <a:defRPr/>
            </a:pPr>
            <a:r>
              <a:rPr lang="en-US" altLang="en-US" sz="1400" dirty="0" smtClean="0"/>
              <a:t>1040 and Schedule A—Explained line by line	</a:t>
            </a:r>
            <a:r>
              <a:rPr lang="en-US" altLang="en-US" sz="1400" dirty="0" smtClean="0">
                <a:hlinkClick r:id="rId2"/>
              </a:rPr>
              <a:t>http://datatools.taxpolicycenter.org/1040/index.html</a:t>
            </a:r>
            <a:endParaRPr lang="en-US" altLang="en-US" sz="1400" dirty="0" smtClean="0"/>
          </a:p>
        </p:txBody>
      </p:sp>
    </p:spTree>
    <p:extLst>
      <p:ext uri="{BB962C8B-B14F-4D97-AF65-F5344CB8AC3E}">
        <p14:creationId xmlns:p14="http://schemas.microsoft.com/office/powerpoint/2010/main" val="3458947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ros11285_1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391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1795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57200" y="274638"/>
            <a:ext cx="8229600" cy="715962"/>
          </a:xfrm>
        </p:spPr>
        <p:txBody>
          <a:bodyPr/>
          <a:lstStyle/>
          <a:p>
            <a:r>
              <a:rPr lang="en-US" altLang="en-US" sz="3200" smtClean="0"/>
              <a:t>Rationale for Exemptions and Deductions</a:t>
            </a:r>
          </a:p>
        </p:txBody>
      </p:sp>
      <p:sp>
        <p:nvSpPr>
          <p:cNvPr id="16387" name="Content Placeholder 9"/>
          <p:cNvSpPr>
            <a:spLocks noGrp="1"/>
          </p:cNvSpPr>
          <p:nvPr>
            <p:ph idx="1"/>
          </p:nvPr>
        </p:nvSpPr>
        <p:spPr>
          <a:xfrm>
            <a:off x="457200" y="1066800"/>
            <a:ext cx="8229600" cy="5410200"/>
          </a:xfrm>
        </p:spPr>
        <p:txBody>
          <a:bodyPr/>
          <a:lstStyle/>
          <a:p>
            <a:r>
              <a:rPr lang="en-US" altLang="en-US" sz="2800" smtClean="0"/>
              <a:t>Credits, Deductions and Exemptions</a:t>
            </a:r>
          </a:p>
          <a:p>
            <a:r>
              <a:rPr lang="en-US" altLang="en-US" sz="2800" smtClean="0"/>
              <a:t>Exemptions  (ability-to-pay)</a:t>
            </a:r>
          </a:p>
          <a:p>
            <a:r>
              <a:rPr lang="en-US" altLang="en-US" sz="2800" smtClean="0"/>
              <a:t>Deductions</a:t>
            </a:r>
          </a:p>
          <a:p>
            <a:pPr lvl="1"/>
            <a:r>
              <a:rPr lang="en-US" altLang="en-US" smtClean="0"/>
              <a:t>Minimum standard</a:t>
            </a:r>
          </a:p>
          <a:p>
            <a:pPr lvl="1"/>
            <a:r>
              <a:rPr lang="en-US" altLang="en-US" smtClean="0"/>
              <a:t>Itemized</a:t>
            </a:r>
          </a:p>
          <a:p>
            <a:pPr lvl="2"/>
            <a:r>
              <a:rPr lang="en-US" altLang="en-US" smtClean="0"/>
              <a:t>Ability-to-pay</a:t>
            </a:r>
          </a:p>
          <a:p>
            <a:pPr lvl="3"/>
            <a:r>
              <a:rPr lang="en-US" altLang="en-US" smtClean="0"/>
              <a:t>Health care costs</a:t>
            </a:r>
          </a:p>
          <a:p>
            <a:pPr lvl="3"/>
            <a:r>
              <a:rPr lang="en-US" altLang="en-US" smtClean="0"/>
              <a:t>State and local taxes?</a:t>
            </a:r>
          </a:p>
          <a:p>
            <a:pPr lvl="3"/>
            <a:r>
              <a:rPr lang="en-US" altLang="en-US" smtClean="0"/>
              <a:t>Casualty losses</a:t>
            </a:r>
          </a:p>
          <a:p>
            <a:pPr lvl="2"/>
            <a:r>
              <a:rPr lang="en-US" altLang="en-US" smtClean="0"/>
              <a:t>Incentives</a:t>
            </a:r>
          </a:p>
          <a:p>
            <a:pPr lvl="3"/>
            <a:r>
              <a:rPr lang="en-US" altLang="en-US" smtClean="0"/>
              <a:t>Charitable contributions</a:t>
            </a:r>
          </a:p>
          <a:p>
            <a:pPr lvl="3"/>
            <a:r>
              <a:rPr lang="en-US" altLang="en-US" smtClean="0"/>
              <a:t>Mortgage interest</a:t>
            </a:r>
          </a:p>
          <a:p>
            <a:pPr lvl="3"/>
            <a:r>
              <a:rPr lang="en-US" altLang="en-US" smtClean="0"/>
              <a:t>State and local taxes?</a:t>
            </a:r>
          </a:p>
          <a:p>
            <a:pPr lvl="3"/>
            <a:endParaRPr lang="en-US" altLang="en-US" smtClean="0"/>
          </a:p>
          <a:p>
            <a:pPr lvl="3"/>
            <a:endParaRPr lang="en-US" altLang="en-US" smtClean="0"/>
          </a:p>
        </p:txBody>
      </p:sp>
    </p:spTree>
    <p:extLst>
      <p:ext uri="{BB962C8B-B14F-4D97-AF65-F5344CB8AC3E}">
        <p14:creationId xmlns:p14="http://schemas.microsoft.com/office/powerpoint/2010/main" val="32176594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7175"/>
            <a:ext cx="8610600"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1295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1163"/>
            <a:ext cx="8382000" cy="618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4778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History of Income Taxation</a:t>
            </a:r>
          </a:p>
        </p:txBody>
      </p:sp>
      <p:sp>
        <p:nvSpPr>
          <p:cNvPr id="19459" name="Rectangle 3"/>
          <p:cNvSpPr>
            <a:spLocks noGrp="1" noChangeArrowheads="1"/>
          </p:cNvSpPr>
          <p:nvPr>
            <p:ph type="body" idx="1"/>
          </p:nvPr>
        </p:nvSpPr>
        <p:spPr/>
        <p:txBody>
          <a:bodyPr/>
          <a:lstStyle/>
          <a:p>
            <a:pPr eaLnBrk="1" hangingPunct="1"/>
            <a:r>
              <a:rPr lang="en-US" altLang="en-US" smtClean="0"/>
              <a:t>Constitutional constraints—direct taxes apportioned among the states on basis of population</a:t>
            </a:r>
          </a:p>
          <a:p>
            <a:pPr lvl="1" eaLnBrk="1" hangingPunct="1"/>
            <a:r>
              <a:rPr lang="en-US" altLang="en-US" smtClean="0"/>
              <a:t>Property taxes</a:t>
            </a:r>
          </a:p>
          <a:p>
            <a:pPr lvl="1" eaLnBrk="1" hangingPunct="1"/>
            <a:r>
              <a:rPr lang="en-US" altLang="en-US" smtClean="0"/>
              <a:t>Income taxes</a:t>
            </a:r>
          </a:p>
          <a:p>
            <a:pPr eaLnBrk="1" hangingPunct="1"/>
            <a:r>
              <a:rPr lang="en-US" altLang="en-US" smtClean="0"/>
              <a:t>Early revenue—tariffs, sale of land, and some excises</a:t>
            </a:r>
          </a:p>
          <a:p>
            <a:pPr eaLnBrk="1" hangingPunct="1"/>
            <a:r>
              <a:rPr lang="en-US" altLang="en-US" smtClean="0"/>
              <a:t>Civil war income tax</a:t>
            </a:r>
          </a:p>
        </p:txBody>
      </p:sp>
    </p:spTree>
    <p:extLst>
      <p:ext uri="{BB962C8B-B14F-4D97-AF65-F5344CB8AC3E}">
        <p14:creationId xmlns:p14="http://schemas.microsoft.com/office/powerpoint/2010/main" val="28004353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History of Income Taxation</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smtClean="0"/>
              <a:t>1894 income tax unconstitutional</a:t>
            </a:r>
          </a:p>
          <a:p>
            <a:pPr eaLnBrk="1" hangingPunct="1">
              <a:lnSpc>
                <a:spcPct val="90000"/>
              </a:lnSpc>
            </a:pPr>
            <a:r>
              <a:rPr lang="en-US" altLang="en-US" smtClean="0"/>
              <a:t>State income taxes in early 20</a:t>
            </a:r>
            <a:r>
              <a:rPr lang="en-US" altLang="en-US" baseline="30000" smtClean="0"/>
              <a:t>th</a:t>
            </a:r>
            <a:r>
              <a:rPr lang="en-US" altLang="en-US" smtClean="0"/>
              <a:t> century</a:t>
            </a:r>
          </a:p>
          <a:p>
            <a:pPr eaLnBrk="1" hangingPunct="1">
              <a:lnSpc>
                <a:spcPct val="90000"/>
              </a:lnSpc>
            </a:pPr>
            <a:r>
              <a:rPr lang="en-US" altLang="en-US" smtClean="0"/>
              <a:t>16</a:t>
            </a:r>
            <a:r>
              <a:rPr lang="en-US" altLang="en-US" baseline="30000" smtClean="0"/>
              <a:t>th</a:t>
            </a:r>
            <a:r>
              <a:rPr lang="en-US" altLang="en-US" smtClean="0"/>
              <a:t> amendment—1913</a:t>
            </a:r>
          </a:p>
          <a:p>
            <a:pPr eaLnBrk="1" hangingPunct="1">
              <a:lnSpc>
                <a:spcPct val="90000"/>
              </a:lnSpc>
            </a:pPr>
            <a:r>
              <a:rPr lang="en-US" altLang="en-US" smtClean="0"/>
              <a:t>First modern income tax—1913</a:t>
            </a:r>
          </a:p>
          <a:p>
            <a:pPr eaLnBrk="1" hangingPunct="1">
              <a:lnSpc>
                <a:spcPct val="90000"/>
              </a:lnSpc>
            </a:pPr>
            <a:r>
              <a:rPr lang="en-US" altLang="en-US" smtClean="0"/>
              <a:t>Wars and the depression</a:t>
            </a:r>
          </a:p>
          <a:p>
            <a:pPr eaLnBrk="1" hangingPunct="1">
              <a:lnSpc>
                <a:spcPct val="90000"/>
              </a:lnSpc>
            </a:pPr>
            <a:r>
              <a:rPr lang="en-US" altLang="en-US" smtClean="0"/>
              <a:t>High nominal marginal rates and narrow base</a:t>
            </a:r>
          </a:p>
          <a:p>
            <a:pPr eaLnBrk="1" hangingPunct="1">
              <a:lnSpc>
                <a:spcPct val="90000"/>
              </a:lnSpc>
            </a:pPr>
            <a:r>
              <a:rPr lang="en-US" altLang="en-US" smtClean="0"/>
              <a:t>1980s onward</a:t>
            </a:r>
          </a:p>
        </p:txBody>
      </p:sp>
    </p:spTree>
    <p:extLst>
      <p:ext uri="{BB962C8B-B14F-4D97-AF65-F5344CB8AC3E}">
        <p14:creationId xmlns:p14="http://schemas.microsoft.com/office/powerpoint/2010/main" val="15219833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5523</TotalTime>
  <Words>5880</Words>
  <Application>Microsoft Office PowerPoint</Application>
  <PresentationFormat>On-screen Show (4:3)</PresentationFormat>
  <Paragraphs>1478</Paragraphs>
  <Slides>164</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164</vt:i4>
      </vt:variant>
    </vt:vector>
  </HeadingPairs>
  <TitlesOfParts>
    <vt:vector size="172" baseType="lpstr">
      <vt:lpstr>Arial</vt:lpstr>
      <vt:lpstr>CG Times</vt:lpstr>
      <vt:lpstr>Courier New</vt:lpstr>
      <vt:lpstr>Times New Roman</vt:lpstr>
      <vt:lpstr>Verdana</vt:lpstr>
      <vt:lpstr>Default Design</vt:lpstr>
      <vt:lpstr>Workbook</vt:lpstr>
      <vt:lpstr>Bitmap Image</vt:lpstr>
      <vt:lpstr>ECON 411 Public Sector Economics PowerPoint Material 2020</vt:lpstr>
      <vt:lpstr>PowerPoint Presentation</vt:lpstr>
      <vt:lpstr>PowerPoint Presentation</vt:lpstr>
      <vt:lpstr>Role of the Market</vt:lpstr>
      <vt:lpstr>PowerPoint Presentation</vt:lpstr>
      <vt:lpstr>Possible Problems with Market (What is the role government in a private enterprise economy?)</vt:lpstr>
      <vt:lpstr>Size of Government-Growth of Spending </vt:lpstr>
      <vt:lpstr>Evaluation of Market</vt:lpstr>
      <vt:lpstr>Review of Economic Efficiency and Market Equilibrium REVIEW</vt:lpstr>
      <vt:lpstr>Examples of Inefficiency</vt:lpstr>
      <vt:lpstr>Public Goods in More Detail</vt:lpstr>
      <vt:lpstr>PowerPoint Presentation</vt:lpstr>
      <vt:lpstr>Externalities in More Detail</vt:lpstr>
      <vt:lpstr>Externalities in More Detail</vt:lpstr>
      <vt:lpstr>Externalities (continued)</vt:lpstr>
      <vt:lpstr>Public Choice</vt:lpstr>
      <vt:lpstr>PowerPoint Presentation</vt:lpstr>
      <vt:lpstr>PowerPoint Presentation</vt:lpstr>
      <vt:lpstr>Benefit Cost Analysis</vt:lpstr>
      <vt:lpstr>Benefit Cost Example </vt:lpstr>
      <vt:lpstr>Importance of Discounting</vt:lpstr>
      <vt:lpstr>ECON 411 Public Sector Economics PowerPoint Material 2020</vt:lpstr>
      <vt:lpstr>PowerPoint Presentation</vt:lpstr>
      <vt:lpstr>PowerPoint Presentation</vt:lpstr>
      <vt:lpstr>Public Sector Economics</vt:lpstr>
      <vt:lpstr>PowerPoint Presentation</vt:lpstr>
      <vt:lpstr>Role of the Market</vt:lpstr>
      <vt:lpstr>PowerPoint Presentation</vt:lpstr>
      <vt:lpstr>Possible Problems with Market (What is the role government in a private enterprise economy?)</vt:lpstr>
      <vt:lpstr>Size of Government-Growth of Spending </vt:lpstr>
      <vt:lpstr>PowerPoint Presentation</vt:lpstr>
      <vt:lpstr>Evaluation of Market</vt:lpstr>
      <vt:lpstr>Review of Economic Efficiency and Market Equilibrium REVIEW</vt:lpstr>
      <vt:lpstr>Examples of Inefficiency</vt:lpstr>
      <vt:lpstr>Public Goods in More Detail</vt:lpstr>
      <vt:lpstr>Numerical example:  Road shared by several people Private vs. public arrangements</vt:lpstr>
      <vt:lpstr>Efficiency and Equilibrium  with a Private Good</vt:lpstr>
      <vt:lpstr>PowerPoint Presentation</vt:lpstr>
      <vt:lpstr>Unusual Public Goods and Free-riding Situations</vt:lpstr>
      <vt:lpstr>Midterm Exam Information</vt:lpstr>
      <vt:lpstr>Externalities in More Detail</vt:lpstr>
      <vt:lpstr>Externalities in More Detail</vt:lpstr>
      <vt:lpstr>Externalities (continued)</vt:lpstr>
      <vt:lpstr>Coase  Example</vt:lpstr>
      <vt:lpstr>PowerPoint Presentation</vt:lpstr>
      <vt:lpstr>Public Choice</vt:lpstr>
      <vt:lpstr>PowerPoint Presentation</vt:lpstr>
      <vt:lpstr>PowerPoint Presentation</vt:lpstr>
      <vt:lpstr>Externalities in More Detail</vt:lpstr>
      <vt:lpstr>Benefit Cost Analysis</vt:lpstr>
      <vt:lpstr>Benefit Cost Example </vt:lpstr>
      <vt:lpstr>Importance of Discounting</vt:lpstr>
      <vt:lpstr>Income Transfer Options</vt:lpstr>
      <vt:lpstr>Income Transfer Options (continued)</vt:lpstr>
      <vt:lpstr>Why is health care different?</vt:lpstr>
      <vt:lpstr>Health Care Spending</vt:lpstr>
      <vt:lpstr>PowerPoint Presentation</vt:lpstr>
      <vt:lpstr>PowerPoint Presentation</vt:lpstr>
      <vt:lpstr>History of Social Security Tax Rates</vt:lpstr>
      <vt:lpstr>Social Security Example</vt:lpstr>
      <vt:lpstr>Social Security Examples--Continued</vt:lpstr>
      <vt:lpstr>Introduction to Taxation</vt:lpstr>
      <vt:lpstr>Equity</vt:lpstr>
      <vt:lpstr>Taxes vs. Fees</vt:lpstr>
      <vt:lpstr>Benefits-received vs. Ability-to-pay</vt:lpstr>
      <vt:lpstr>Applications of the Equity Concept </vt:lpstr>
      <vt:lpstr>Letter to Editor  Champaign News-Gazette May 17, 2010</vt:lpstr>
      <vt:lpstr>Basis for Taxation</vt:lpstr>
      <vt:lpstr>PowerPoint Presentation</vt:lpstr>
      <vt:lpstr>Tax Rates</vt:lpstr>
      <vt:lpstr>Inclusive vs. Exclusive Rate</vt:lpstr>
      <vt:lpstr>Progressive, Proportional, Regressive</vt:lpstr>
      <vt:lpstr>Rationales for Progressivity Example</vt:lpstr>
      <vt:lpstr>PowerPoint Presentation</vt:lpstr>
      <vt:lpstr>Measuring Progressivity</vt:lpstr>
      <vt:lpstr>PowerPoint Presentation</vt:lpstr>
      <vt:lpstr>PowerPoint Presentation</vt:lpstr>
      <vt:lpstr>Tax Avoidance, Evasion and Deliquency </vt:lpstr>
      <vt:lpstr>PowerPoint Presentation</vt:lpstr>
      <vt:lpstr>Tax Expenditures</vt:lpstr>
      <vt:lpstr>Partial equilibrium approach</vt:lpstr>
      <vt:lpstr>Excise tax incidence--examples</vt:lpstr>
      <vt:lpstr>PowerPoint Presentation</vt:lpstr>
      <vt:lpstr>PowerPoint Presentation</vt:lpstr>
      <vt:lpstr>Taxation and efficiency</vt:lpstr>
      <vt:lpstr>PowerPoint Presentation</vt:lpstr>
      <vt:lpstr>PowerPoint Presentation</vt:lpstr>
      <vt:lpstr>Tax rates and tax revenues</vt:lpstr>
      <vt:lpstr>Individual Income Taxation</vt:lpstr>
      <vt:lpstr>Calculation of Income</vt:lpstr>
      <vt:lpstr>Individual Income Taxation (continued)</vt:lpstr>
      <vt:lpstr>Applications of the Haig-Simons Definition</vt:lpstr>
      <vt:lpstr>The U. S. Income Tax Step by step</vt:lpstr>
      <vt:lpstr>PowerPoint Presentation</vt:lpstr>
      <vt:lpstr>Rationale for Exemptions and Deductions</vt:lpstr>
      <vt:lpstr>PowerPoint Presentation</vt:lpstr>
      <vt:lpstr>PowerPoint Presentation</vt:lpstr>
      <vt:lpstr>History of Income Taxation</vt:lpstr>
      <vt:lpstr>History of Income Taxation</vt:lpstr>
      <vt:lpstr>PowerPoint Presentation</vt:lpstr>
      <vt:lpstr>PowerPoint Presentation</vt:lpstr>
      <vt:lpstr>PowerPoint Presentation</vt:lpstr>
      <vt:lpstr>PowerPoint Presentation</vt:lpstr>
      <vt:lpstr>Individual Income Tax Topics</vt:lpstr>
      <vt:lpstr>Inflation-Hypothetical Situations</vt:lpstr>
      <vt:lpstr>Inflation-Hypothetical Situations</vt:lpstr>
      <vt:lpstr>Inflation and income from capital</vt:lpstr>
      <vt:lpstr>Inflation and taxation of income from capital</vt:lpstr>
      <vt:lpstr>PowerPoint Presentation</vt:lpstr>
      <vt:lpstr>Tax treatment of family</vt:lpstr>
      <vt:lpstr>Income Splitting</vt:lpstr>
      <vt:lpstr>Individual Income Tax Topics (continued)</vt:lpstr>
      <vt:lpstr>Housing—Owning vs. Renting</vt:lpstr>
      <vt:lpstr>An Example for 1947</vt:lpstr>
      <vt:lpstr>PowerPoint Presentation</vt:lpstr>
      <vt:lpstr>PowerPoint Presentation</vt:lpstr>
      <vt:lpstr>CBO's Projected Effects of the Individual Alternative Minimum Tax </vt:lpstr>
      <vt:lpstr>Impacts on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Income Taxation</vt:lpstr>
      <vt:lpstr> Introduction to the Corporate Income Tax (and Related Issues of Business Taxation)</vt:lpstr>
      <vt:lpstr>Corporate Taxation--Basics</vt:lpstr>
      <vt:lpstr>Depreciation</vt:lpstr>
      <vt:lpstr>The Incidence of the Corporate Tax</vt:lpstr>
      <vt:lpstr>General Equilibrium Approach (Simplified)</vt:lpstr>
      <vt:lpstr>Excess Burden Analysis</vt:lpstr>
      <vt:lpstr>General Equilibrium Results</vt:lpstr>
      <vt:lpstr>PowerPoint Presentation</vt:lpstr>
      <vt:lpstr>Reasons</vt:lpstr>
      <vt:lpstr>Tax Planning High to low rates</vt:lpstr>
      <vt:lpstr>International Issues</vt:lpstr>
      <vt:lpstr>PowerPoint Presentation</vt:lpstr>
      <vt:lpstr>Introduction to Consumption Taxation</vt:lpstr>
      <vt:lpstr>Consumption Taxes</vt:lpstr>
      <vt:lpstr>Inclusive vs. Exclusive Rate Review--Again</vt:lpstr>
      <vt:lpstr>Expenditure taxes Cash-Flow Tax</vt:lpstr>
      <vt:lpstr>The General Equivalency of  Traditional vs. Roth (an aside)</vt:lpstr>
      <vt:lpstr>Flat Tax (Hall-Rabushka)</vt:lpstr>
      <vt:lpstr>Flat Tax (Hall-Rabushka) X Tax Variation  (Bradford)</vt:lpstr>
      <vt:lpstr>Postcard Return--Individual</vt:lpstr>
      <vt:lpstr>Postcard Return--Business</vt:lpstr>
      <vt:lpstr>Consumption vs. Income Tax Issues</vt:lpstr>
      <vt:lpstr>General Sales Tax</vt:lpstr>
      <vt:lpstr>General Sales Tax (continues)</vt:lpstr>
      <vt:lpstr>Value Added Taxes</vt:lpstr>
      <vt:lpstr>Value Added Taxes (continued)</vt:lpstr>
      <vt:lpstr>Selective Excise and Sales Taxes</vt:lpstr>
      <vt:lpstr>Taxation of Wealth </vt:lpstr>
      <vt:lpstr>Death and Gift Taxes </vt:lpstr>
      <vt:lpstr>Death and Gift Taxes Continued</vt:lpstr>
      <vt:lpstr>PowerPoint Presentation</vt:lpstr>
      <vt:lpstr>Estate and Gift Taxation</vt:lpstr>
      <vt:lpstr>Two examples</vt:lpstr>
      <vt:lpstr>PowerPoint Presentation</vt:lpstr>
      <vt:lpstr>PowerPoint Presentation</vt:lpstr>
      <vt:lpstr>PowerPoint Presentation</vt:lpstr>
      <vt:lpstr>PowerPoint Presentation</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jgiertz</dc:creator>
  <cp:lastModifiedBy>Giertz, J Fred</cp:lastModifiedBy>
  <cp:revision>161</cp:revision>
  <dcterms:created xsi:type="dcterms:W3CDTF">2005-08-19T18:16:30Z</dcterms:created>
  <dcterms:modified xsi:type="dcterms:W3CDTF">2020-03-23T18:56:37Z</dcterms:modified>
</cp:coreProperties>
</file>