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3" r:id="rId3"/>
    <p:sldId id="262" r:id="rId4"/>
    <p:sldId id="264" r:id="rId5"/>
    <p:sldId id="259" r:id="rId6"/>
    <p:sldId id="257" r:id="rId7"/>
    <p:sldId id="258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5753" autoAdjust="0"/>
  </p:normalViewPr>
  <p:slideViewPr>
    <p:cSldViewPr>
      <p:cViewPr varScale="1">
        <p:scale>
          <a:sx n="86" d="100"/>
          <a:sy n="86" d="100"/>
        </p:scale>
        <p:origin x="117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0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7 —April 7,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0C1069-7C7E-46A5-B7BA-D291928B5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22"/>
    </mc:Choice>
    <mc:Fallback>
      <p:transition spd="slow" advTm="4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600" dirty="0"/>
              <a:t>Social Security and Retirement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638800"/>
          </a:xfrm>
        </p:spPr>
        <p:txBody>
          <a:bodyPr/>
          <a:lstStyle/>
          <a:p>
            <a:r>
              <a:rPr lang="en-US" sz="2800" dirty="0"/>
              <a:t>Preparation for retirement-the “three-legged stool</a:t>
            </a:r>
          </a:p>
          <a:p>
            <a:pPr lvl="1"/>
            <a:r>
              <a:rPr lang="en-US" sz="2000" dirty="0"/>
              <a:t>Pensions</a:t>
            </a:r>
          </a:p>
          <a:p>
            <a:pPr lvl="1"/>
            <a:r>
              <a:rPr lang="en-US" sz="2000" dirty="0"/>
              <a:t>Private savings</a:t>
            </a:r>
          </a:p>
          <a:p>
            <a:pPr lvl="1"/>
            <a:r>
              <a:rPr lang="en-US" sz="2000" dirty="0"/>
              <a:t>Social security (government program)</a:t>
            </a:r>
          </a:p>
          <a:p>
            <a:r>
              <a:rPr lang="en-US" sz="2800" dirty="0"/>
              <a:t>Pensions-two basic types</a:t>
            </a:r>
          </a:p>
          <a:p>
            <a:pPr lvl="1"/>
            <a:r>
              <a:rPr lang="en-US" sz="2000" dirty="0"/>
              <a:t>Defined benefit (DB)</a:t>
            </a:r>
          </a:p>
          <a:p>
            <a:pPr lvl="2"/>
            <a:r>
              <a:rPr lang="en-US" sz="2000" dirty="0"/>
              <a:t>Guaranteed benefits based upon years of service, salary, etc.</a:t>
            </a:r>
          </a:p>
          <a:p>
            <a:pPr lvl="2"/>
            <a:r>
              <a:rPr lang="en-US" sz="2000" dirty="0"/>
              <a:t>Risk borne by pension sponsor</a:t>
            </a:r>
          </a:p>
          <a:p>
            <a:pPr lvl="1"/>
            <a:r>
              <a:rPr lang="en-US" sz="2000" dirty="0"/>
              <a:t>Defined contribution (DC)</a:t>
            </a:r>
          </a:p>
          <a:p>
            <a:pPr lvl="2"/>
            <a:r>
              <a:rPr lang="en-US" sz="2000" dirty="0"/>
              <a:t>Benefits based on participants’ savings and investment returns</a:t>
            </a:r>
          </a:p>
          <a:p>
            <a:pPr lvl="2"/>
            <a:r>
              <a:rPr lang="en-US" sz="2000" dirty="0"/>
              <a:t>Risk borne by participants</a:t>
            </a:r>
          </a:p>
          <a:p>
            <a:r>
              <a:rPr lang="en-US" sz="2800" dirty="0"/>
              <a:t>Funding options</a:t>
            </a:r>
          </a:p>
          <a:p>
            <a:pPr lvl="1"/>
            <a:r>
              <a:rPr lang="en-US" sz="2000" dirty="0"/>
              <a:t>Prefunded  (All DC and some DB plans)</a:t>
            </a:r>
          </a:p>
          <a:p>
            <a:pPr lvl="1"/>
            <a:r>
              <a:rPr lang="en-US" sz="2000" dirty="0"/>
              <a:t>Pay-as-you-go  (Some DB and Social security)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09C230-B8A0-433F-B836-EE5B7BDB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866"/>
    </mc:Choice>
    <mc:Fallback>
      <p:transition spd="slow" advTm="708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dirty="0"/>
              <a:t>Social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17" y="1524000"/>
            <a:ext cx="8229600" cy="4572000"/>
          </a:xfrm>
        </p:spPr>
        <p:txBody>
          <a:bodyPr/>
          <a:lstStyle/>
          <a:p>
            <a:r>
              <a:rPr lang="en-US" dirty="0"/>
              <a:t>Social security in the U. S. is a compulsory retirement program for most workers</a:t>
            </a:r>
          </a:p>
          <a:p>
            <a:r>
              <a:rPr lang="en-US" dirty="0"/>
              <a:t>Governmental DB plan</a:t>
            </a:r>
          </a:p>
          <a:p>
            <a:r>
              <a:rPr lang="en-US" dirty="0"/>
              <a:t>Pay-as-you-go financing</a:t>
            </a:r>
          </a:p>
          <a:p>
            <a:r>
              <a:rPr lang="en-US" dirty="0"/>
              <a:t>Intergenerational transfer--transfer from current workers to retirees, etc.</a:t>
            </a:r>
          </a:p>
          <a:p>
            <a:r>
              <a:rPr lang="en-US" dirty="0"/>
              <a:t>Compare to private retirement </a:t>
            </a:r>
          </a:p>
          <a:p>
            <a:r>
              <a:rPr lang="en-US" dirty="0"/>
              <a:t>Social security and Medicaid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790711-F2B5-4BF9-8D8D-DF4E479A4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307"/>
    </mc:Choice>
    <mc:Fallback>
      <p:transition spd="slow" advTm="445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838200"/>
          </a:xfrm>
        </p:spPr>
        <p:txBody>
          <a:bodyPr/>
          <a:lstStyle/>
          <a:p>
            <a:r>
              <a:rPr lang="en-US" sz="3600" dirty="0"/>
              <a:t>Overview of How Social Security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/>
              <a:t>Most workers must participate in the program</a:t>
            </a:r>
          </a:p>
          <a:p>
            <a:r>
              <a:rPr lang="en-US" sz="2800" dirty="0"/>
              <a:t>The program is mainly funded by a “contribution” shared by workers and employees</a:t>
            </a:r>
          </a:p>
          <a:p>
            <a:r>
              <a:rPr lang="en-US" sz="2800" dirty="0"/>
              <a:t>The contribution (really a tax) a flat percentage up to a maximum levels</a:t>
            </a:r>
          </a:p>
          <a:p>
            <a:r>
              <a:rPr lang="en-US" sz="2800" dirty="0"/>
              <a:t>Benefits depend on past earnings, family status, age when benefits are claimed, </a:t>
            </a:r>
            <a:r>
              <a:rPr lang="en-US" sz="2800" dirty="0" err="1"/>
              <a:t>etc</a:t>
            </a:r>
            <a:r>
              <a:rPr lang="en-US" sz="2800" dirty="0"/>
              <a:t> .</a:t>
            </a:r>
          </a:p>
          <a:p>
            <a:r>
              <a:rPr lang="en-US" sz="2800" dirty="0"/>
              <a:t>Lower income recipients receive a higher percentage of their lifetime earnings than those with higher incomes (a higher replacement rate)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D197FA-3893-4934-A8D5-B3459B4CB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83"/>
    </mc:Choice>
    <mc:Fallback>
      <p:transition spd="slow" advTm="27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History of Social Security Tax Rates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1417638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Year  	Tax Rate			Ceiling		Max. Contribution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1945		2.0			$3,000		$60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1970		9.6	 (8.4)	7,800		$749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1984		14.0	 (11.4)	37,800		$5,292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1998		15.3	 (12.4)	68,400		$10,465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2001		15.3	 (12.4)	80,400		$12,301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-27432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2007		15.3	 (12.4)	97,500		$14,917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2017		15.3	 (12.4) 	127,200	  	$19,462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4307784"/>
            <a:ext cx="487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Social Security Retirement Age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0" indent="-13716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1937 and before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1938 		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 2 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1942				65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10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1943-54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1955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 2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1959				66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r>
              <a:rPr lang="en-US" dirty="0">
                <a:latin typeface="CG Times"/>
                <a:ea typeface="Times New Roman" panose="02020603050405020304" pitchFamily="18" charset="0"/>
              </a:rPr>
              <a:t> 10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mth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1960 and after		67 </a:t>
            </a:r>
            <a:r>
              <a:rPr lang="en-US" dirty="0" err="1">
                <a:latin typeface="CG Times"/>
                <a:ea typeface="Times New Roman" panose="02020603050405020304" pitchFamily="18" charset="0"/>
              </a:rPr>
              <a:t>yr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4572000"/>
            <a:ext cx="434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Distributional effects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When retired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Income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Sex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Marital status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BBF2C5-C1C8-4234-BB1B-B06D7E76F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624"/>
    </mc:Choice>
    <mc:Fallback>
      <p:transition spd="slow" advTm="51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2880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76797"/>
              </p:ext>
            </p:extLst>
          </p:nvPr>
        </p:nvGraphicFramePr>
        <p:xfrm>
          <a:off x="1905000" y="1828800"/>
          <a:ext cx="51911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Bitmap Image" r:id="rId5" imgW="5191850" imgH="3943901" progId="Paint.Picture">
                  <p:embed/>
                </p:oleObj>
              </mc:Choice>
              <mc:Fallback>
                <p:oleObj name="Bitmap Image" r:id="rId5" imgW="5191850" imgH="3943901" progId="Paint.Picture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5191125" cy="394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43000" y="838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Social Security Funding Issues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DB8C3A-5396-4657-8F93-B7A969024D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71"/>
    </mc:Choice>
    <mc:Fallback>
      <p:transition spd="slow" advTm="21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17" y="533400"/>
            <a:ext cx="623016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3581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latin typeface="CG Times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4159993"/>
            <a:ext cx="5943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21E4BF-61C1-416E-B6E0-949E7AE71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49"/>
    </mc:Choice>
    <mc:Fallback>
      <p:transition spd="slow" advTm="7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/>
              <a:t>The Past and Future of Social Security Funding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997839"/>
            <a:ext cx="7315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Is it a "good deal?“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It depends on when the person retires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Good for those in past, less so for those in future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What determines is SS is good deal?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Start up effect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Demographics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Longevity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Differing age cohort sized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>
                <a:latin typeface="CG Times"/>
                <a:ea typeface="Times New Roman" panose="02020603050405020304" pitchFamily="18" charset="0"/>
              </a:rPr>
              <a:t>Tax </a:t>
            </a:r>
            <a:r>
              <a:rPr lang="en-US" sz="2400" dirty="0">
                <a:latin typeface="CG Times"/>
                <a:ea typeface="Times New Roman" panose="02020603050405020304" pitchFamily="18" charset="0"/>
              </a:rPr>
              <a:t>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Workforce participation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Economic growth rates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2400" dirty="0">
                <a:latin typeface="CG Times"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1A8690-A1D7-45DD-BDB4-3F22CA6D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205"/>
    </mc:Choice>
    <mc:Fallback>
      <p:transition spd="slow" advTm="95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</TotalTime>
  <Words>315</Words>
  <Application>Microsoft Office PowerPoint</Application>
  <PresentationFormat>On-screen Show (4:3)</PresentationFormat>
  <Paragraphs>75</Paragraphs>
  <Slides>8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CG Times</vt:lpstr>
      <vt:lpstr>Times New Roman</vt:lpstr>
      <vt:lpstr>Default Design</vt:lpstr>
      <vt:lpstr>Bitmap Image</vt:lpstr>
      <vt:lpstr>ECON 411 Public Sector Economics PowerPoint Material 2020</vt:lpstr>
      <vt:lpstr>Social Security and Retirement Issues</vt:lpstr>
      <vt:lpstr>Social Security</vt:lpstr>
      <vt:lpstr>Overview of How Social Security Works</vt:lpstr>
      <vt:lpstr>History of Social Security Tax Rates</vt:lpstr>
      <vt:lpstr>PowerPoint Presentation</vt:lpstr>
      <vt:lpstr>PowerPoint Presentation</vt:lpstr>
      <vt:lpstr>The Past and Future of Social Security Funding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Donna Giertz</cp:lastModifiedBy>
  <cp:revision>252</cp:revision>
  <dcterms:created xsi:type="dcterms:W3CDTF">2005-08-19T18:16:30Z</dcterms:created>
  <dcterms:modified xsi:type="dcterms:W3CDTF">2020-04-07T06:20:34Z</dcterms:modified>
</cp:coreProperties>
</file>