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9" r:id="rId3"/>
    <p:sldId id="261" r:id="rId4"/>
    <p:sldId id="262" r:id="rId5"/>
    <p:sldId id="263" r:id="rId6"/>
    <p:sldId id="257" r:id="rId7"/>
    <p:sldId id="258" r:id="rId8"/>
    <p:sldId id="260" r:id="rId9"/>
    <p:sldId id="264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0" autoAdjust="0"/>
    <p:restoredTop sz="88889" autoAdjust="0"/>
  </p:normalViewPr>
  <p:slideViewPr>
    <p:cSldViewPr>
      <p:cViewPr varScale="1">
        <p:scale>
          <a:sx n="113" d="100"/>
          <a:sy n="113" d="100"/>
        </p:scale>
        <p:origin x="1332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8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EEF96DE-6E21-4573-A82D-AD01FBA8E9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7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9CE517D-0EDE-42C5-88CD-B97D98F15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90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DE4BCB-F649-496C-9656-C2AF49ED1F17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0BDE8-634A-4576-92F6-F1B789B9FA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51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86DB4-B661-46A8-BED9-F1FE67ECB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5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8266C-FCE7-43BA-AB87-DC27E1F031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1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DD2B-1448-4CD7-85BD-BA2C4F9ED9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7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21EE-54CA-45ED-AA74-D914C9AFE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8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081F5-A134-4FD4-820A-234FED59D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3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69BF7-1D21-4939-909E-2B6C8C7C6D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8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E3018-3FB9-4D42-A397-9587F5184B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3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1FC1-24C5-478C-883A-B7EF1AA3E1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5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27B84-C6D0-4C39-942C-E34F3D03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6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AD854-218A-4ABB-9C51-5433AE2306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7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46E3-48E6-45D5-944F-4A44711B3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BC5BA72-4300-4114-AA04-8EB6A84A5B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383" y="604368"/>
            <a:ext cx="8137399" cy="2682659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ECON 411</a:t>
            </a:r>
            <a:br>
              <a:rPr lang="en-US" altLang="en-US" sz="3200" b="1" dirty="0"/>
            </a:br>
            <a:r>
              <a:rPr lang="en-US" altLang="en-US" sz="3200" b="1" dirty="0"/>
              <a:t>Public Sector Economics</a:t>
            </a:r>
            <a:br>
              <a:rPr lang="en-US" altLang="en-US" sz="3200" b="1" dirty="0"/>
            </a:br>
            <a:r>
              <a:rPr lang="en-US" altLang="en-US" sz="3200" b="1" dirty="0"/>
              <a:t>PowerPoint Material</a:t>
            </a:r>
            <a:br>
              <a:rPr lang="en-US" altLang="en-US" sz="3200" b="1" dirty="0"/>
            </a:br>
            <a:r>
              <a:rPr lang="en-US" altLang="en-US" sz="3200" b="1" dirty="0"/>
              <a:t>2020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752600" y="4684713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52600" y="3363518"/>
            <a:ext cx="6096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J. Fred Giertz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Institute of Government and Public Affairs and Department of Economics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University of Illinois at Urbana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5410200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Online Lecture </a:t>
            </a:r>
            <a:r>
              <a:rPr lang="en-US" b="1" dirty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</a:rPr>
              <a:t>—March 27, 2020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98"/>
    </mc:Choice>
    <mc:Fallback xmlns="">
      <p:transition spd="slow" advTm="58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Redistribution to “Poor”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it mean to be </a:t>
            </a:r>
            <a:r>
              <a:rPr lang="en-US" dirty="0" smtClean="0"/>
              <a:t>poor</a:t>
            </a:r>
          </a:p>
          <a:p>
            <a:pPr lvl="1"/>
            <a:r>
              <a:rPr lang="en-US" dirty="0" smtClean="0"/>
              <a:t>Income</a:t>
            </a:r>
          </a:p>
          <a:p>
            <a:pPr lvl="1"/>
            <a:r>
              <a:rPr lang="en-US" dirty="0" smtClean="0"/>
              <a:t>Consumption</a:t>
            </a:r>
            <a:endParaRPr lang="en-US" dirty="0"/>
          </a:p>
          <a:p>
            <a:r>
              <a:rPr lang="en-US" dirty="0"/>
              <a:t>Poverty </a:t>
            </a:r>
            <a:r>
              <a:rPr lang="en-US" dirty="0" smtClean="0"/>
              <a:t>vs. inequality</a:t>
            </a:r>
            <a:endParaRPr lang="en-US" dirty="0"/>
          </a:p>
          <a:p>
            <a:r>
              <a:rPr lang="en-US" dirty="0"/>
              <a:t>Poverty--relative and absolute</a:t>
            </a:r>
          </a:p>
          <a:p>
            <a:r>
              <a:rPr lang="en-US" dirty="0"/>
              <a:t>U. S. vs. world</a:t>
            </a:r>
          </a:p>
          <a:p>
            <a:r>
              <a:rPr lang="en-US" dirty="0"/>
              <a:t>U. S. </a:t>
            </a:r>
            <a:r>
              <a:rPr lang="en-US" dirty="0" smtClean="0"/>
              <a:t>over time</a:t>
            </a:r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297"/>
    </mc:Choice>
    <mc:Fallback xmlns="">
      <p:transition spd="slow" advTm="43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Poverty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52600" y="1434571"/>
            <a:ext cx="5186363" cy="3865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410200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Poverty gap--$172 billion in 2018</a:t>
            </a:r>
          </a:p>
          <a:p>
            <a:r>
              <a:rPr lang="en-US" dirty="0" smtClean="0"/>
              <a:t>Sum of the difference between actual income and poverty threshold for all people in poverty in the U. S.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9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53"/>
    </mc:Choice>
    <mc:Fallback xmlns="">
      <p:transition spd="slow" advTm="299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9080"/>
            <a:ext cx="8229600" cy="487362"/>
          </a:xfrm>
        </p:spPr>
        <p:txBody>
          <a:bodyPr/>
          <a:lstStyle/>
          <a:p>
            <a:r>
              <a:rPr lang="en-US" sz="2400" dirty="0" smtClean="0"/>
              <a:t>Poverty Numbers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400" y="4521717"/>
            <a:ext cx="2895600" cy="21293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4370701"/>
            <a:ext cx="3388929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556446"/>
            <a:ext cx="5899678" cy="393987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770"/>
    </mc:Choice>
    <mc:Fallback xmlns="">
      <p:transition spd="slow" advTm="409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Income Transfer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Guaranteed income —100 percent phase out</a:t>
            </a:r>
          </a:p>
          <a:p>
            <a:r>
              <a:rPr lang="en-US" sz="2800" dirty="0" smtClean="0"/>
              <a:t>“Negative income tax”—Guaranteed income with a phase out</a:t>
            </a:r>
          </a:p>
          <a:p>
            <a:r>
              <a:rPr lang="en-US" sz="2800" dirty="0" smtClean="0"/>
              <a:t>Wage subsidy with no phase out</a:t>
            </a:r>
          </a:p>
          <a:p>
            <a:r>
              <a:rPr lang="en-US" sz="2800" dirty="0" smtClean="0"/>
              <a:t>Wage subsidy with phase out</a:t>
            </a:r>
          </a:p>
          <a:p>
            <a:r>
              <a:rPr lang="en-US" sz="2800" dirty="0" smtClean="0"/>
              <a:t>Categorical notches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7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076"/>
    </mc:Choice>
    <mc:Fallback xmlns="">
      <p:transition spd="slow" advTm="331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dirty="0" smtClean="0"/>
              <a:t>Income Transfer Options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11258"/>
            <a:ext cx="1885950" cy="2924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049566"/>
            <a:ext cx="2171700" cy="27670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994536"/>
            <a:ext cx="3275913" cy="2792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767" y="3942705"/>
            <a:ext cx="1862383" cy="2880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0" y="4161491"/>
            <a:ext cx="3506599" cy="266194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8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768"/>
    </mc:Choice>
    <mc:Fallback xmlns="">
      <p:transition spd="slow" advTm="408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dirty="0" smtClean="0"/>
              <a:t>Income Transfer Options (continued)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251" y="928561"/>
            <a:ext cx="3343275" cy="28832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838200"/>
            <a:ext cx="2063717" cy="27308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3797667"/>
            <a:ext cx="2133600" cy="2952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7200" y="3781975"/>
            <a:ext cx="3521276" cy="298413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5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23"/>
    </mc:Choice>
    <mc:Fallback xmlns="">
      <p:transition spd="slow" advTm="232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work effort</a:t>
            </a:r>
            <a:endParaRPr lang="en-US" dirty="0"/>
          </a:p>
        </p:txBody>
      </p:sp>
      <p:sp>
        <p:nvSpPr>
          <p:cNvPr id="3" name="AutoShape 2" descr="Solved: Labor Economics This Question Is Based On The Con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" y="1295400"/>
            <a:ext cx="3900487" cy="2921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3600" y="49145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1200" dirty="0" smtClean="0">
                <a:latin typeface="CG Times"/>
                <a:ea typeface="Times New Roman" panose="02020603050405020304" pitchFamily="18" charset="0"/>
              </a:rPr>
              <a:t>AFDC to TANF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1200" dirty="0" smtClean="0">
                <a:latin typeface="CG Times"/>
                <a:ea typeface="Times New Roman" panose="02020603050405020304" pitchFamily="18" charset="0"/>
              </a:rPr>
              <a:t>Cash </a:t>
            </a:r>
            <a:r>
              <a:rPr lang="en-US" sz="1200" dirty="0">
                <a:latin typeface="CG Times"/>
                <a:ea typeface="Times New Roman" panose="02020603050405020304" pitchFamily="18" charset="0"/>
              </a:rPr>
              <a:t>benefits for no more than 5 years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1200" dirty="0">
                <a:latin typeface="CG Times"/>
                <a:ea typeface="Times New Roman" panose="02020603050405020304" pitchFamily="18" charset="0"/>
              </a:rPr>
              <a:t>After two years, able bodies must work or take part in training</a:t>
            </a: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-400050" algn="l"/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sz="1200" dirty="0">
                <a:latin typeface="CG Times"/>
                <a:ea typeface="Times New Roman" panose="02020603050405020304" pitchFamily="18" charset="0"/>
              </a:rPr>
              <a:t>Block grants to states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11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009"/>
    </mc:Choice>
    <mc:Fallback>
      <p:transition spd="slow" advTm="238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Notches—Not Phase with Categorical Programs </a:t>
            </a:r>
            <a:endParaRPr lang="en-US" dirty="0"/>
          </a:p>
        </p:txBody>
      </p:sp>
      <p:sp>
        <p:nvSpPr>
          <p:cNvPr id="3" name="AutoShape 2" descr="Medicaid Work Disincentive Effects. Consider Figur... | Chegg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31938"/>
            <a:ext cx="6934200" cy="495686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2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412"/>
    </mc:Choice>
    <mc:Fallback>
      <p:transition spd="slow" advTm="228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5972</TotalTime>
  <Words>186</Words>
  <Application>Microsoft Office PowerPoint</Application>
  <PresentationFormat>On-screen Show (4:3)</PresentationFormat>
  <Paragraphs>32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CG Times</vt:lpstr>
      <vt:lpstr>Times New Roman</vt:lpstr>
      <vt:lpstr>Default Design</vt:lpstr>
      <vt:lpstr>ECON 411 Public Sector Economics PowerPoint Material 2020</vt:lpstr>
      <vt:lpstr>Redistribution to “Poor”</vt:lpstr>
      <vt:lpstr>Defining Poverty</vt:lpstr>
      <vt:lpstr>Poverty Numbers</vt:lpstr>
      <vt:lpstr>Income Transfer Mechanism</vt:lpstr>
      <vt:lpstr>Income Transfer Options</vt:lpstr>
      <vt:lpstr>Income Transfer Options (continued)</vt:lpstr>
      <vt:lpstr>Impact on work effort</vt:lpstr>
      <vt:lpstr>Notches—Not Phase with Categorical Programs 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jgiertz</dc:creator>
  <cp:lastModifiedBy>Giertz, J Fred</cp:lastModifiedBy>
  <cp:revision>210</cp:revision>
  <dcterms:created xsi:type="dcterms:W3CDTF">2005-08-19T18:16:30Z</dcterms:created>
  <dcterms:modified xsi:type="dcterms:W3CDTF">2020-03-27T23:45:57Z</dcterms:modified>
</cp:coreProperties>
</file>