
<file path=[Content_Types].xml><?xml version="1.0" encoding="utf-8"?>
<Types xmlns="http://schemas.openxmlformats.org/package/2006/content-types">
  <Default Extension="png" ContentType="image/png"/>
  <Default Extension="m4a" ContentType="audio/mp4"/>
  <Default Extension="web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67" r:id="rId3"/>
    <p:sldId id="268" r:id="rId4"/>
    <p:sldId id="269" r:id="rId5"/>
    <p:sldId id="270" r:id="rId6"/>
    <p:sldId id="271" r:id="rId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0" autoAdjust="0"/>
    <p:restoredTop sz="88889" autoAdjust="0"/>
  </p:normalViewPr>
  <p:slideViewPr>
    <p:cSldViewPr>
      <p:cViewPr varScale="1">
        <p:scale>
          <a:sx n="113" d="100"/>
          <a:sy n="113" d="100"/>
        </p:scale>
        <p:origin x="133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588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EEF96DE-6E21-4573-A82D-AD01FBA8E9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79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9CE517D-0EDE-42C5-88CD-B97D98F15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890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ADE4BCB-F649-496C-9656-C2AF49ED1F1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0BDE8-634A-4576-92F6-F1B789B9FA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51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86DB4-B661-46A8-BED9-F1FE67ECB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59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8266C-FCE7-43BA-AB87-DC27E1F031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316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8DD2B-1448-4CD7-85BD-BA2C4F9ED9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374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321EE-54CA-45ED-AA74-D914C9AFEC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81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081F5-A134-4FD4-820A-234FED59D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69BF7-1D21-4939-909E-2B6C8C7C6D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388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4E3018-3FB9-4D42-A397-9587F5184B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334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71FC1-24C5-478C-883A-B7EF1AA3E1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5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327B84-C6D0-4C39-942C-E34F3D03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56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AD854-218A-4ABB-9C51-5433AE2306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476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446E3-48E6-45D5-944F-4A44711B30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61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ABC5BA72-4300-4114-AA04-8EB6A84A5B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web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0383" y="604368"/>
            <a:ext cx="8137399" cy="2682659"/>
          </a:xfrm>
        </p:spPr>
        <p:txBody>
          <a:bodyPr/>
          <a:lstStyle/>
          <a:p>
            <a:pPr eaLnBrk="1" hangingPunct="1"/>
            <a:r>
              <a:rPr lang="en-US" altLang="en-US" sz="3200" b="1" dirty="0"/>
              <a:t>ECON 411</a:t>
            </a:r>
            <a:br>
              <a:rPr lang="en-US" altLang="en-US" sz="3200" b="1" dirty="0"/>
            </a:br>
            <a:r>
              <a:rPr lang="en-US" altLang="en-US" sz="3200" b="1" dirty="0"/>
              <a:t>Public Sector Economics</a:t>
            </a:r>
            <a:br>
              <a:rPr lang="en-US" altLang="en-US" sz="3200" b="1" dirty="0"/>
            </a:br>
            <a:r>
              <a:rPr lang="en-US" altLang="en-US" sz="3200" b="1" dirty="0"/>
              <a:t>PowerPoint Material</a:t>
            </a:r>
            <a:br>
              <a:rPr lang="en-US" altLang="en-US" sz="3200" b="1" dirty="0"/>
            </a:br>
            <a:r>
              <a:rPr lang="en-US" altLang="en-US" sz="3200" b="1" dirty="0"/>
              <a:t>2020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52600" y="4684713"/>
            <a:ext cx="5715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52600" y="3363518"/>
            <a:ext cx="6096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J. Fred Giertz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Institute of Government and Public Affairs and Department of Economics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en-US" altLang="en-US" sz="1800" b="1" dirty="0"/>
              <a:t>University of Illinois at Urbana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5410200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Online Lecture </a:t>
            </a:r>
            <a:r>
              <a:rPr lang="en-US" b="1" dirty="0">
                <a:solidFill>
                  <a:srgbClr val="FF0000"/>
                </a:solidFill>
              </a:rPr>
              <a:t>3</a:t>
            </a:r>
            <a:r>
              <a:rPr lang="en-US" b="1" dirty="0" smtClean="0">
                <a:solidFill>
                  <a:srgbClr val="FF0000"/>
                </a:solidFill>
              </a:rPr>
              <a:t>—March 26, 2020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174"/>
    </mc:Choice>
    <mc:Fallback>
      <p:transition spd="slow" advTm="118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Redistribution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59362"/>
          </a:xfrm>
        </p:spPr>
        <p:txBody>
          <a:bodyPr/>
          <a:lstStyle/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Motives</a:t>
            </a:r>
          </a:p>
          <a:p>
            <a:r>
              <a:rPr lang="en-US" sz="2000" dirty="0" smtClean="0"/>
              <a:t>Private</a:t>
            </a:r>
          </a:p>
          <a:p>
            <a:pPr lvl="1"/>
            <a:r>
              <a:rPr lang="en-US" sz="2000" dirty="0" smtClean="0"/>
              <a:t>Voluntary—individuals and charities</a:t>
            </a:r>
          </a:p>
          <a:p>
            <a:pPr lvl="1"/>
            <a:r>
              <a:rPr lang="en-US" sz="2000" dirty="0" smtClean="0"/>
              <a:t>Pareto efficient</a:t>
            </a:r>
          </a:p>
          <a:p>
            <a:pPr lvl="1"/>
            <a:r>
              <a:rPr lang="en-US" sz="2000" dirty="0" smtClean="0"/>
              <a:t>Self-interest of donor</a:t>
            </a:r>
          </a:p>
          <a:p>
            <a:r>
              <a:rPr lang="en-US" sz="2000" dirty="0" smtClean="0"/>
              <a:t>Governmental--compulsory</a:t>
            </a:r>
          </a:p>
          <a:p>
            <a:pPr lvl="1"/>
            <a:r>
              <a:rPr lang="en-US" sz="2000" dirty="0" smtClean="0"/>
              <a:t>Overcoming free-riding</a:t>
            </a:r>
          </a:p>
          <a:p>
            <a:pPr lvl="1"/>
            <a:r>
              <a:rPr lang="en-US" sz="2000" dirty="0" smtClean="0">
                <a:latin typeface="CG Times"/>
                <a:ea typeface="Times New Roman" panose="02020603050405020304" pitchFamily="18" charset="0"/>
              </a:rPr>
              <a:t>Pareto-efficient reasons</a:t>
            </a:r>
          </a:p>
          <a:p>
            <a:pPr lvl="1"/>
            <a:r>
              <a:rPr lang="en-US" sz="2000" dirty="0" smtClean="0">
                <a:latin typeface="CG Times"/>
                <a:ea typeface="Times New Roman" panose="02020603050405020304" pitchFamily="18" charset="0"/>
              </a:rPr>
              <a:t>Insurance motives</a:t>
            </a:r>
          </a:p>
          <a:p>
            <a:pPr lvl="1"/>
            <a:r>
              <a:rPr lang="en-US" sz="2000" dirty="0" err="1" smtClean="0">
                <a:latin typeface="CG Times"/>
                <a:ea typeface="Times New Roman" panose="02020603050405020304" pitchFamily="18" charset="0"/>
              </a:rPr>
              <a:t>Downsian</a:t>
            </a:r>
            <a:r>
              <a:rPr lang="en-US" sz="2000" dirty="0" smtClean="0">
                <a:latin typeface="CG Times"/>
                <a:ea typeface="Times New Roman" panose="02020603050405020304" pitchFamily="18" charset="0"/>
              </a:rPr>
              <a:t>—power politics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2"/>
            <a:endParaRPr lang="en-US" dirty="0" smtClean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524000"/>
            <a:ext cx="5257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>
                <a:ea typeface="Times New Roman" panose="02020603050405020304" pitchFamily="18" charset="0"/>
              </a:rPr>
              <a:t>Equity or efficiency issues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0" algn="l"/>
                <a:tab pos="457200" algn="l"/>
                <a:tab pos="914400" algn="l"/>
              </a:tabLst>
            </a:pPr>
            <a:r>
              <a:rPr lang="en-US" sz="2400" dirty="0" smtClean="0">
                <a:ea typeface="Times New Roman" panose="02020603050405020304" pitchFamily="18" charset="0"/>
              </a:rPr>
              <a:t>Market </a:t>
            </a:r>
            <a:r>
              <a:rPr lang="en-US" sz="2400" dirty="0">
                <a:ea typeface="Times New Roman" panose="02020603050405020304" pitchFamily="18" charset="0"/>
              </a:rPr>
              <a:t>outcomes–good and bad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220.045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8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67"/>
    </mc:Choice>
    <mc:Fallback>
      <p:transition spd="slow" advTm="212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Transfer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11762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The cost of redistribution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Exhaustive vs. transfer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Impact of effort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Deserving vs. non-deserving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Poverty gap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Leaky bucket analogy</a:t>
            </a:r>
          </a:p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Paternalism </a:t>
            </a:r>
          </a:p>
          <a:p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In-kind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vs. cash 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transfers</a:t>
            </a:r>
          </a:p>
          <a:p>
            <a:r>
              <a:rPr lang="en-US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Supplementable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vs. non-</a:t>
            </a:r>
            <a:r>
              <a:rPr lang="en-US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supplementable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transfer</a:t>
            </a:r>
            <a:endParaRPr lang="en-US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1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96"/>
    </mc:Choice>
    <mc:Fallback>
      <p:transition spd="slow" advTm="241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Cash vs. In-kind donations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90500" y="3124200"/>
            <a:ext cx="2971800" cy="274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4711" y="2819400"/>
            <a:ext cx="5312551" cy="36062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81200" y="5638800"/>
            <a:ext cx="914400" cy="3239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Food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09600" y="1676400"/>
            <a:ext cx="82253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the recipients standpoint, cash transfers will always be and least as good</a:t>
            </a:r>
            <a:br>
              <a:rPr lang="en-US" dirty="0" smtClean="0"/>
            </a:br>
            <a:r>
              <a:rPr lang="en-US" dirty="0" smtClean="0"/>
              <a:t> and often better than an equal-valued in-kind transfer.</a:t>
            </a:r>
          </a:p>
          <a:p>
            <a:endParaRPr lang="en-US" dirty="0"/>
          </a:p>
        </p:txBody>
      </p:sp>
      <p:sp>
        <p:nvSpPr>
          <p:cNvPr id="12" name="AutoShape 8" descr="Image result for cash vs. goods transfers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8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9229"/>
    </mc:Choice>
    <mc:Fallback>
      <p:transition spd="slow" advTm="539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cash vs. goods transfers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5575" y="160338"/>
            <a:ext cx="3502025" cy="326866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N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on-</a:t>
            </a:r>
            <a:r>
              <a:rPr lang="en-US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supplementable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transfers such as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h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ousing and education</a:t>
            </a:r>
          </a:p>
          <a:p>
            <a:pPr marL="0" indent="0">
              <a:buNone/>
            </a:pPr>
            <a:endParaRPr lang="en-US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266280"/>
            <a:ext cx="4423593" cy="632543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94931" y="6534834"/>
            <a:ext cx="1720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Housing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657600" y="12192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OTHER</a:t>
            </a:r>
          </a:p>
          <a:p>
            <a:r>
              <a:rPr lang="en-US" sz="1200" dirty="0" err="1" smtClean="0"/>
              <a:t>iNCOME</a:t>
            </a:r>
            <a:endParaRPr lang="en-US" sz="12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98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270"/>
    </mc:Choice>
    <mc:Fallback>
      <p:transition spd="slow" advTm="34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1630362"/>
          </a:xfrm>
        </p:spPr>
        <p:txBody>
          <a:bodyPr/>
          <a:lstStyle/>
          <a:p>
            <a:r>
              <a:rPr lang="en-US" sz="3200" dirty="0" smtClean="0"/>
              <a:t>Measuring Inequality</a:t>
            </a:r>
            <a:br>
              <a:rPr lang="en-US" sz="3200" dirty="0" smtClean="0"/>
            </a:br>
            <a:r>
              <a:rPr lang="en-US" sz="3200" dirty="0" smtClean="0"/>
              <a:t>Lorenz Curve and Gini Coefficient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6" y="2057400"/>
            <a:ext cx="4335691" cy="365335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735" y="2514600"/>
            <a:ext cx="4652932" cy="327660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85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926"/>
    </mc:Choice>
    <mc:Fallback>
      <p:transition spd="slow" advTm="79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5867</TotalTime>
  <Words>151</Words>
  <Application>Microsoft Office PowerPoint</Application>
  <PresentationFormat>On-screen Show (4:3)</PresentationFormat>
  <Paragraphs>43</Paragraphs>
  <Slides>6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CG Times</vt:lpstr>
      <vt:lpstr>Times New Roman</vt:lpstr>
      <vt:lpstr>Default Design</vt:lpstr>
      <vt:lpstr>ECON 411 Public Sector Economics PowerPoint Material 2020</vt:lpstr>
      <vt:lpstr>Review of Redistribution</vt:lpstr>
      <vt:lpstr>Transfer Issues</vt:lpstr>
      <vt:lpstr>Cash vs. In-kind donations</vt:lpstr>
      <vt:lpstr>PowerPoint Presentation</vt:lpstr>
      <vt:lpstr>Measuring Inequality Lorenz Curve and Gini Coefficient</vt:lpstr>
    </vt:vector>
  </TitlesOfParts>
  <Company>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jgiertz</dc:creator>
  <cp:lastModifiedBy>Giertz, J Fred</cp:lastModifiedBy>
  <cp:revision>192</cp:revision>
  <dcterms:created xsi:type="dcterms:W3CDTF">2005-08-19T18:16:30Z</dcterms:created>
  <dcterms:modified xsi:type="dcterms:W3CDTF">2020-03-26T21:33:35Z</dcterms:modified>
</cp:coreProperties>
</file>