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5" r:id="rId3"/>
    <p:sldId id="261" r:id="rId4"/>
    <p:sldId id="262" r:id="rId5"/>
    <p:sldId id="269" r:id="rId6"/>
    <p:sldId id="266" r:id="rId7"/>
    <p:sldId id="267" r:id="rId8"/>
    <p:sldId id="268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88889" autoAdjust="0"/>
  </p:normalViewPr>
  <p:slideViewPr>
    <p:cSldViewPr>
      <p:cViewPr varScale="1">
        <p:scale>
          <a:sx n="113" d="100"/>
          <a:sy n="113" d="100"/>
        </p:scale>
        <p:origin x="13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80F58D-A65A-4567-BAE2-07203CD69ADC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4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CE517D-0EDE-42C5-88CD-B97D98F1572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1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52600" y="4684713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Online Lecture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—March 25, </a:t>
            </a:r>
            <a:r>
              <a:rPr lang="en-US" b="1" dirty="0" smtClean="0">
                <a:solidFill>
                  <a:srgbClr val="FF0000"/>
                </a:solidFill>
              </a:rPr>
              <a:t>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39"/>
    </mc:Choice>
    <mc:Fallback>
      <p:transition spd="slow" advTm="5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046" y="0"/>
            <a:ext cx="8739908" cy="715817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Possible Problems with Market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1800" dirty="0"/>
              <a:t>(What is the role government in a private enterprise economy?)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15817"/>
            <a:ext cx="8484754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Preconditions for functioning market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Property rights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Enforcement of contracts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Philosophical 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Do consumers know what is best for them?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Can consumers make “</a:t>
            </a:r>
            <a:r>
              <a:rPr lang="en-US" altLang="en-US" sz="2400" dirty="0" smtClean="0"/>
              <a:t>rational</a:t>
            </a:r>
            <a:r>
              <a:rPr lang="en-US" altLang="en-US" sz="2400" dirty="0"/>
              <a:t>” choices?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Technical 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Public goods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Externalities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Incomplete Markets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Imperfect information–Asymmetric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FF0000"/>
                </a:solidFill>
              </a:rPr>
              <a:t>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Monopoly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Macro issues—stability and growth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2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97"/>
    </mc:Choice>
    <mc:Fallback>
      <p:transition spd="slow" advTm="7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ngrimayne.com/econ/TheFirm/Figure9.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0629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1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58"/>
    </mc:Choice>
    <mc:Fallback>
      <p:transition spd="slow" advTm="6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Redistribution—Basis issues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295400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b="1" dirty="0">
                <a:latin typeface="CG Times"/>
                <a:ea typeface="Times New Roman" panose="02020603050405020304" pitchFamily="18" charset="0"/>
              </a:rPr>
              <a:t> 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219200"/>
            <a:ext cx="6934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Equity </a:t>
            </a:r>
            <a:r>
              <a:rPr lang="en-US" sz="2400" dirty="0">
                <a:ea typeface="Times New Roman" panose="02020603050405020304" pitchFamily="18" charset="0"/>
              </a:rPr>
              <a:t>or efficiency </a:t>
            </a:r>
            <a:r>
              <a:rPr lang="en-US" sz="2400" dirty="0" smtClean="0">
                <a:ea typeface="Times New Roman" panose="02020603050405020304" pitchFamily="18" charset="0"/>
              </a:rPr>
              <a:t>issues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   </a:t>
            </a:r>
            <a:endParaRPr lang="en-US" sz="2400" dirty="0"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>
                <a:ea typeface="Times New Roman" panose="02020603050405020304" pitchFamily="18" charset="0"/>
              </a:rPr>
              <a:t>Market outcomes–good and bad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endParaRPr lang="en-US" sz="2400" dirty="0"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b="1" dirty="0">
                <a:latin typeface="CG Times"/>
                <a:ea typeface="Times New Roman" panose="02020603050405020304" pitchFamily="18" charset="0"/>
              </a:rPr>
              <a:t> 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7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246"/>
    </mc:Choice>
    <mc:Fallback>
      <p:transition spd="slow" advTm="37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Redistribution—Equity and Equality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295400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b="1" dirty="0">
                <a:latin typeface="CG Times"/>
                <a:ea typeface="Times New Roman" panose="02020603050405020304" pitchFamily="18" charset="0"/>
              </a:rPr>
              <a:t> 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1524000"/>
            <a:ext cx="5943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>
                <a:ea typeface="Times New Roman" panose="02020603050405020304" pitchFamily="18" charset="0"/>
              </a:rPr>
              <a:t>Equality of outcomes or opportunity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>
                <a:ea typeface="Times New Roman" panose="02020603050405020304" pitchFamily="18" charset="0"/>
              </a:rPr>
              <a:t>Equality vs. Equity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>
                <a:ea typeface="Times New Roman" panose="02020603050405020304" pitchFamily="18" charset="0"/>
              </a:rPr>
              <a:t>1.  	Effort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eriod" startAt="2"/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Skill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3.   Age profiles of earnings</a:t>
            </a:r>
            <a:endParaRPr lang="en-US" sz="2400" dirty="0"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4. </a:t>
            </a:r>
            <a:r>
              <a:rPr lang="en-US" sz="2400" dirty="0">
                <a:ea typeface="Times New Roman" panose="02020603050405020304" pitchFamily="18" charset="0"/>
              </a:rPr>
              <a:t>	Training and education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5. </a:t>
            </a:r>
            <a:r>
              <a:rPr lang="en-US" sz="2400" dirty="0">
                <a:ea typeface="Times New Roman" panose="02020603050405020304" pitchFamily="18" charset="0"/>
              </a:rPr>
              <a:t>	Non-pecuniary aspects of job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6.  </a:t>
            </a:r>
            <a:r>
              <a:rPr lang="en-US" sz="2400" dirty="0">
                <a:ea typeface="Times New Roman" panose="02020603050405020304" pitchFamily="18" charset="0"/>
              </a:rPr>
              <a:t>	Efficiency–What would happen if equality was the </a:t>
            </a:r>
            <a:r>
              <a:rPr lang="en-US" sz="2400" dirty="0" smtClean="0">
                <a:ea typeface="Times New Roman" panose="02020603050405020304" pitchFamily="18" charset="0"/>
              </a:rPr>
              <a:t>goa</a:t>
            </a:r>
            <a:r>
              <a:rPr lang="en-US" sz="2400" dirty="0">
                <a:ea typeface="Times New Roman" panose="02020603050405020304" pitchFamily="18" charset="0"/>
              </a:rPr>
              <a:t>l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5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18"/>
    </mc:Choice>
    <mc:Fallback>
      <p:transition spd="slow" advTm="12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Redistribution and the Role of Government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267"/>
            <a:ext cx="8229600" cy="4525963"/>
          </a:xfrm>
        </p:spPr>
        <p:txBody>
          <a:bodyPr/>
          <a:lstStyle/>
          <a:p>
            <a:r>
              <a:rPr lang="en-US" dirty="0" smtClean="0"/>
              <a:t>The distribution of income</a:t>
            </a:r>
          </a:p>
          <a:p>
            <a:pPr lvl="1"/>
            <a:r>
              <a:rPr lang="en-US" dirty="0" smtClean="0"/>
              <a:t>Initial-Market-determines</a:t>
            </a:r>
          </a:p>
          <a:p>
            <a:pPr lvl="1"/>
            <a:r>
              <a:rPr lang="en-US" dirty="0" smtClean="0"/>
              <a:t>Secondary-redistribution</a:t>
            </a:r>
          </a:p>
          <a:p>
            <a:pPr lvl="2"/>
            <a:r>
              <a:rPr lang="en-US" dirty="0" smtClean="0"/>
              <a:t>Private</a:t>
            </a:r>
          </a:p>
          <a:p>
            <a:pPr lvl="2"/>
            <a:r>
              <a:rPr lang="en-US" dirty="0" smtClean="0"/>
              <a:t>Governmental</a:t>
            </a:r>
          </a:p>
          <a:p>
            <a:r>
              <a:rPr lang="en-US" dirty="0" smtClean="0"/>
              <a:t>Evaluation of the income distribution</a:t>
            </a:r>
          </a:p>
          <a:p>
            <a:pPr lvl="1"/>
            <a:r>
              <a:rPr lang="en-US" dirty="0" smtClean="0"/>
              <a:t>Efficiency</a:t>
            </a:r>
          </a:p>
          <a:p>
            <a:pPr lvl="1"/>
            <a:r>
              <a:rPr lang="en-US" dirty="0" smtClean="0"/>
              <a:t>Equity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50"/>
    </mc:Choice>
    <mc:Fallback>
      <p:transition spd="slow" advTm="15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Motives for Redistribution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8363"/>
          </a:xfrm>
        </p:spPr>
        <p:txBody>
          <a:bodyPr/>
          <a:lstStyle/>
          <a:p>
            <a:r>
              <a:rPr lang="en-US" dirty="0" smtClean="0"/>
              <a:t>Private</a:t>
            </a:r>
          </a:p>
          <a:p>
            <a:pPr lvl="1"/>
            <a:r>
              <a:rPr lang="en-US" dirty="0" smtClean="0"/>
              <a:t>Voluntary—individuals and charities</a:t>
            </a:r>
          </a:p>
          <a:p>
            <a:pPr lvl="1"/>
            <a:r>
              <a:rPr lang="en-US" dirty="0" smtClean="0"/>
              <a:t>Pareto efficient</a:t>
            </a:r>
          </a:p>
          <a:p>
            <a:pPr lvl="1"/>
            <a:r>
              <a:rPr lang="en-US" dirty="0" smtClean="0"/>
              <a:t>Self-interest of donor</a:t>
            </a:r>
          </a:p>
          <a:p>
            <a:r>
              <a:rPr lang="en-US" dirty="0" smtClean="0"/>
              <a:t>Governmental--compulsory</a:t>
            </a:r>
          </a:p>
          <a:p>
            <a:pPr lvl="1"/>
            <a:r>
              <a:rPr lang="en-US" dirty="0" smtClean="0"/>
              <a:t>Overcoming free-riding</a:t>
            </a:r>
          </a:p>
          <a:p>
            <a:pPr lvl="1"/>
            <a:r>
              <a:rPr lang="en-US" dirty="0" smtClean="0">
                <a:latin typeface="CG Times"/>
                <a:ea typeface="Times New Roman" panose="02020603050405020304" pitchFamily="18" charset="0"/>
              </a:rPr>
              <a:t>Pareto-efficient reasons</a:t>
            </a:r>
          </a:p>
          <a:p>
            <a:pPr lvl="1"/>
            <a:r>
              <a:rPr lang="en-US" dirty="0" smtClean="0">
                <a:latin typeface="CG Times"/>
                <a:ea typeface="Times New Roman" panose="02020603050405020304" pitchFamily="18" charset="0"/>
              </a:rPr>
              <a:t>Insurance motives</a:t>
            </a:r>
          </a:p>
          <a:p>
            <a:pPr lvl="1"/>
            <a:r>
              <a:rPr lang="en-US" dirty="0" err="1" smtClean="0">
                <a:latin typeface="CG Times"/>
                <a:ea typeface="Times New Roman" panose="02020603050405020304" pitchFamily="18" charset="0"/>
              </a:rPr>
              <a:t>Downsian</a:t>
            </a:r>
            <a:r>
              <a:rPr lang="en-US" dirty="0" smtClean="0">
                <a:latin typeface="CG Times"/>
                <a:ea typeface="Times New Roman" panose="02020603050405020304" pitchFamily="18" charset="0"/>
              </a:rPr>
              <a:t>—power politics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267"/>
    </mc:Choice>
    <mc:Fallback>
      <p:transition spd="slow" advTm="49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The cost of redistribution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Exhaustive vs. transfer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Impact of effort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Deserving vs. non-deserving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Poverty gap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Leaky bucket analogy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Paternalism 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In-kind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vs. cash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transfers</a:t>
            </a:r>
          </a:p>
          <a:p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Supplementable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vs. non-</a:t>
            </a:r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supplementable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transfer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148"/>
    </mc:Choice>
    <mc:Fallback>
      <p:transition spd="slow" advTm="66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5739</TotalTime>
  <Words>238</Words>
  <Application>Microsoft Office PowerPoint</Application>
  <PresentationFormat>On-screen Show (4:3)</PresentationFormat>
  <Paragraphs>69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CG Times</vt:lpstr>
      <vt:lpstr>Times New Roman</vt:lpstr>
      <vt:lpstr>Default Design</vt:lpstr>
      <vt:lpstr>ECON 411 Public Sector Economics PowerPoint Material 2020</vt:lpstr>
      <vt:lpstr>Possible Problems with Market (What is the role government in a private enterprise economy?)</vt:lpstr>
      <vt:lpstr>PowerPoint Presentation</vt:lpstr>
      <vt:lpstr>Redistribution—Basis issues</vt:lpstr>
      <vt:lpstr>Redistribution—Equity and Equality</vt:lpstr>
      <vt:lpstr>Redistribution and the Role of Government</vt:lpstr>
      <vt:lpstr>Motives for Redistribution</vt:lpstr>
      <vt:lpstr>Transfer Issues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Giertz, J Fred</cp:lastModifiedBy>
  <cp:revision>181</cp:revision>
  <dcterms:created xsi:type="dcterms:W3CDTF">2005-08-19T18:16:30Z</dcterms:created>
  <dcterms:modified xsi:type="dcterms:W3CDTF">2020-03-25T22:58:35Z</dcterms:modified>
</cp:coreProperties>
</file>